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4"/>
  </p:sldMasterIdLst>
  <p:notesMasterIdLst>
    <p:notesMasterId r:id="rId15"/>
  </p:notesMasterIdLst>
  <p:handoutMasterIdLst>
    <p:handoutMasterId r:id="rId16"/>
  </p:handoutMasterIdLst>
  <p:sldIdLst>
    <p:sldId id="333" r:id="rId5"/>
    <p:sldId id="334" r:id="rId6"/>
    <p:sldId id="335" r:id="rId7"/>
    <p:sldId id="336" r:id="rId8"/>
    <p:sldId id="338" r:id="rId9"/>
    <p:sldId id="339" r:id="rId10"/>
    <p:sldId id="340" r:id="rId11"/>
    <p:sldId id="342" r:id="rId12"/>
    <p:sldId id="341" r:id="rId13"/>
    <p:sldId id="32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0000"/>
    <a:srgbClr val="F2F2F2"/>
    <a:srgbClr val="FF0000"/>
    <a:srgbClr val="0C499C"/>
    <a:srgbClr val="009AD3"/>
    <a:srgbClr val="FFFF00"/>
    <a:srgbClr val="549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30"/>
  </p:normalViewPr>
  <p:slideViewPr>
    <p:cSldViewPr snapToGrid="0">
      <p:cViewPr varScale="1">
        <p:scale>
          <a:sx n="61" d="100"/>
          <a:sy n="61" d="100"/>
        </p:scale>
        <p:origin x="68" y="3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2449F3-72C7-4B5F-BAF5-B230C7F6101F}" type="datetimeFigureOut">
              <a:rPr lang="en-US" smtClean="0"/>
              <a:t>10/18/2018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D7F5C-0449-4215-BB8F-3A9A927ABD8C}" type="slidenum">
              <a:rPr lang="en-US" smtClean="0"/>
              <a:t>‹#›</a:t>
            </a:fld>
            <a:endParaRPr lang="en-US" dirty="0"/>
          </a:p>
        </p:txBody>
      </p:sp>
    </p:spTree>
    <p:extLst>
      <p:ext uri="{BB962C8B-B14F-4D97-AF65-F5344CB8AC3E}">
        <p14:creationId xmlns:p14="http://schemas.microsoft.com/office/powerpoint/2010/main" val="2184458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A7A37-8D68-4FBD-B62A-040F2F35FB1A}" type="datetimeFigureOut">
              <a:rPr lang="en-US" smtClean="0"/>
              <a:t>10/18/2018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EB6DD-C8BE-4520-8782-4C594166EC6D}" type="slidenum">
              <a:rPr lang="en-US" smtClean="0"/>
              <a:t>‹#›</a:t>
            </a:fld>
            <a:endParaRPr lang="en-US" dirty="0"/>
          </a:p>
        </p:txBody>
      </p:sp>
    </p:spTree>
    <p:extLst>
      <p:ext uri="{BB962C8B-B14F-4D97-AF65-F5344CB8AC3E}">
        <p14:creationId xmlns:p14="http://schemas.microsoft.com/office/powerpoint/2010/main" val="35992822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06E3CF6-72B6-2D41-B847-1E44788D4E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3341" y="3295464"/>
            <a:ext cx="2590053" cy="862501"/>
          </a:xfrm>
          <a:prstGeom prst="rect">
            <a:avLst/>
          </a:prstGeom>
        </p:spPr>
      </p:pic>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t="48812" r="-90" b="29757"/>
          <a:stretch/>
        </p:blipFill>
        <p:spPr>
          <a:xfrm>
            <a:off x="0" y="1689065"/>
            <a:ext cx="12192000" cy="2120907"/>
          </a:xfrm>
          <a:prstGeom prst="rect">
            <a:avLst/>
          </a:prstGeom>
        </p:spPr>
      </p:pic>
      <p:sp>
        <p:nvSpPr>
          <p:cNvPr id="11" name="Rectangle 10"/>
          <p:cNvSpPr/>
          <p:nvPr/>
        </p:nvSpPr>
        <p:spPr>
          <a:xfrm>
            <a:off x="2540000" y="6611938"/>
            <a:ext cx="7112000" cy="246062"/>
          </a:xfrm>
          <a:prstGeom prst="rect">
            <a:avLst/>
          </a:prstGeom>
        </p:spPr>
        <p:txBody>
          <a:bodyPr>
            <a:spAutoFit/>
          </a:bodyPr>
          <a:lstStyle/>
          <a:p>
            <a:pPr algn="ctr" fontAlgn="auto">
              <a:spcBef>
                <a:spcPts val="0"/>
              </a:spcBef>
              <a:spcAft>
                <a:spcPts val="0"/>
              </a:spcAft>
              <a:defRPr/>
            </a:pPr>
            <a:r>
              <a:rPr lang="en-US" sz="1000" kern="1200" dirty="0">
                <a:solidFill>
                  <a:schemeClr val="tx1"/>
                </a:solidFill>
                <a:latin typeface="Arial" pitchFamily="34" charset="0"/>
                <a:ea typeface="ＭＳ Ｐゴシック" pitchFamily="34" charset="-128"/>
                <a:cs typeface="+mn-cs"/>
              </a:rPr>
              <a:t>© 2018 Microsemi,</a:t>
            </a:r>
            <a:r>
              <a:rPr lang="en-US" sz="1000" kern="1200" baseline="0" dirty="0">
                <a:solidFill>
                  <a:schemeClr val="tx1"/>
                </a:solidFill>
                <a:latin typeface="Arial" pitchFamily="34" charset="0"/>
                <a:ea typeface="ＭＳ Ｐゴシック" pitchFamily="34" charset="-128"/>
                <a:cs typeface="+mn-cs"/>
              </a:rPr>
              <a:t> a wholly owned subsidiary of Microchip Technology Inc.</a:t>
            </a:r>
            <a:endParaRPr lang="en-US" sz="1000" kern="1200" dirty="0">
              <a:solidFill>
                <a:schemeClr val="tx1"/>
              </a:solidFill>
              <a:latin typeface="Arial" pitchFamily="34" charset="0"/>
              <a:ea typeface="ＭＳ Ｐゴシック" pitchFamily="34" charset="-128"/>
              <a:cs typeface="+mn-cs"/>
            </a:endParaRPr>
          </a:p>
        </p:txBody>
      </p:sp>
      <p:sp>
        <p:nvSpPr>
          <p:cNvPr id="2" name="Title 1"/>
          <p:cNvSpPr>
            <a:spLocks noGrp="1"/>
          </p:cNvSpPr>
          <p:nvPr>
            <p:ph type="ctrTitle"/>
          </p:nvPr>
        </p:nvSpPr>
        <p:spPr>
          <a:xfrm>
            <a:off x="1219200" y="3810000"/>
            <a:ext cx="9753600" cy="1066800"/>
          </a:xfrm>
        </p:spPr>
        <p:txBody>
          <a:bodyPr anchor="b">
            <a:normAutofit/>
          </a:bodyPr>
          <a:lstStyle>
            <a:lvl1pPr>
              <a:lnSpc>
                <a:spcPct val="90000"/>
              </a:lnSpc>
              <a:spcBef>
                <a:spcPts val="0"/>
              </a:spcBef>
              <a:defRPr sz="3400" b="1">
                <a:solidFill>
                  <a:srgbClr val="0C499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4876800"/>
            <a:ext cx="9753600" cy="13716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0" name="Slide Number Placeholder 5"/>
          <p:cNvSpPr txBox="1">
            <a:spLocks/>
          </p:cNvSpPr>
          <p:nvPr/>
        </p:nvSpPr>
        <p:spPr>
          <a:xfrm>
            <a:off x="9226551" y="6588126"/>
            <a:ext cx="28448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r">
              <a:defRPr/>
            </a:pPr>
            <a:fld id="{AE71AD8B-CB87-4DB0-8C69-27A90145503C}" type="slidenum">
              <a:rPr lang="en-US" sz="900" smtClean="0">
                <a:latin typeface="+mn-lt"/>
                <a:ea typeface="+mn-ea"/>
                <a:cs typeface="+mn-cs"/>
              </a:rPr>
              <a:pPr algn="r">
                <a:defRPr/>
              </a:pPr>
              <a:t>‹#›</a:t>
            </a:fld>
            <a:endParaRPr lang="en-US" sz="900" dirty="0">
              <a:latin typeface="+mn-lt"/>
              <a:ea typeface="+mn-ea"/>
              <a:cs typeface="+mn-cs"/>
            </a:endParaRPr>
          </a:p>
        </p:txBody>
      </p:sp>
      <p:sp>
        <p:nvSpPr>
          <p:cNvPr id="8" name="Freeform 7"/>
          <p:cNvSpPr/>
          <p:nvPr userDrawn="1"/>
        </p:nvSpPr>
        <p:spPr bwMode="auto">
          <a:xfrm rot="10800000">
            <a:off x="0" y="1066801"/>
            <a:ext cx="12192000" cy="533400"/>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Rectangle 8"/>
          <p:cNvSpPr/>
          <p:nvPr userDrawn="1"/>
        </p:nvSpPr>
        <p:spPr bwMode="auto">
          <a:xfrm>
            <a:off x="0" y="949326"/>
            <a:ext cx="12192000" cy="228600"/>
          </a:xfrm>
          <a:prstGeom prst="rect">
            <a:avLst/>
          </a:prstGeom>
          <a:solidFill>
            <a:srgbClr val="1A2127">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Freeform 12">
            <a:extLst>
              <a:ext uri="{FF2B5EF4-FFF2-40B4-BE49-F238E27FC236}">
                <a16:creationId xmlns:a16="http://schemas.microsoft.com/office/drawing/2014/main" id="{6A113C4B-BE12-9443-B558-5BD2317103AF}"/>
              </a:ext>
            </a:extLst>
          </p:cNvPr>
          <p:cNvSpPr/>
          <p:nvPr userDrawn="1"/>
        </p:nvSpPr>
        <p:spPr bwMode="auto">
          <a:xfrm>
            <a:off x="8689178" y="3190992"/>
            <a:ext cx="3502822" cy="740867"/>
          </a:xfrm>
          <a:custGeom>
            <a:avLst/>
            <a:gdLst>
              <a:gd name="connsiteX0" fmla="*/ 258403 w 3352800"/>
              <a:gd name="connsiteY0" fmla="*/ 0 h 685800"/>
              <a:gd name="connsiteX1" fmla="*/ 3352800 w 3352800"/>
              <a:gd name="connsiteY1" fmla="*/ 0 h 685800"/>
              <a:gd name="connsiteX2" fmla="*/ 3352800 w 3352800"/>
              <a:gd name="connsiteY2" fmla="*/ 0 h 685800"/>
              <a:gd name="connsiteX3" fmla="*/ 3352800 w 3352800"/>
              <a:gd name="connsiteY3" fmla="*/ 427397 h 685800"/>
              <a:gd name="connsiteX4" fmla="*/ 3094397 w 3352800"/>
              <a:gd name="connsiteY4" fmla="*/ 685800 h 685800"/>
              <a:gd name="connsiteX5" fmla="*/ 0 w 3352800"/>
              <a:gd name="connsiteY5" fmla="*/ 685800 h 685800"/>
              <a:gd name="connsiteX6" fmla="*/ 0 w 3352800"/>
              <a:gd name="connsiteY6" fmla="*/ 685800 h 685800"/>
              <a:gd name="connsiteX7" fmla="*/ 0 w 3352800"/>
              <a:gd name="connsiteY7" fmla="*/ 258403 h 685800"/>
              <a:gd name="connsiteX8" fmla="*/ 258403 w 335280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800" h="685800">
                <a:moveTo>
                  <a:pt x="258403" y="0"/>
                </a:moveTo>
                <a:lnTo>
                  <a:pt x="3352800" y="0"/>
                </a:lnTo>
                <a:lnTo>
                  <a:pt x="3352800" y="0"/>
                </a:lnTo>
                <a:lnTo>
                  <a:pt x="3352800" y="427397"/>
                </a:lnTo>
                <a:cubicBezTo>
                  <a:pt x="3352800" y="570109"/>
                  <a:pt x="3237109" y="685800"/>
                  <a:pt x="3094397" y="685800"/>
                </a:cubicBezTo>
                <a:lnTo>
                  <a:pt x="0" y="685800"/>
                </a:lnTo>
                <a:lnTo>
                  <a:pt x="0" y="685800"/>
                </a:lnTo>
                <a:lnTo>
                  <a:pt x="0" y="258403"/>
                </a:lnTo>
                <a:cubicBezTo>
                  <a:pt x="0" y="115691"/>
                  <a:pt x="115691" y="0"/>
                  <a:pt x="25840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7" name="Rectangle 16">
            <a:extLst>
              <a:ext uri="{FF2B5EF4-FFF2-40B4-BE49-F238E27FC236}">
                <a16:creationId xmlns:a16="http://schemas.microsoft.com/office/drawing/2014/main" id="{AC3FBE4B-5F12-E64E-A172-C173196EA8BD}"/>
              </a:ext>
            </a:extLst>
          </p:cNvPr>
          <p:cNvSpPr/>
          <p:nvPr userDrawn="1"/>
        </p:nvSpPr>
        <p:spPr>
          <a:xfrm>
            <a:off x="12028098" y="3528204"/>
            <a:ext cx="163902" cy="405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80719" y="3290755"/>
            <a:ext cx="2670629" cy="889333"/>
          </a:xfrm>
          <a:prstGeom prst="rect">
            <a:avLst/>
          </a:prstGeom>
        </p:spPr>
      </p:pic>
      <p:sp>
        <p:nvSpPr>
          <p:cNvPr id="18" name="TextBox 17"/>
          <p:cNvSpPr txBox="1"/>
          <p:nvPr userDrawn="1"/>
        </p:nvSpPr>
        <p:spPr>
          <a:xfrm rot="19301171">
            <a:off x="3006853" y="2610690"/>
            <a:ext cx="6178294" cy="2215991"/>
          </a:xfrm>
          <a:prstGeom prst="rect">
            <a:avLst/>
          </a:prstGeom>
          <a:noFill/>
        </p:spPr>
        <p:txBody>
          <a:bodyPr wrap="none" rtlCol="0">
            <a:spAutoFit/>
          </a:bodyPr>
          <a:lstStyle/>
          <a:p>
            <a:r>
              <a:rPr lang="en-US" sz="13800" b="1" dirty="0" smtClean="0">
                <a:solidFill>
                  <a:schemeClr val="tx1"/>
                </a:solidFill>
                <a:latin typeface="+mn-lt"/>
              </a:rPr>
              <a:t>DRAFT</a:t>
            </a:r>
            <a:endParaRPr lang="en-US" sz="13800" b="1" dirty="0" smtClean="0">
              <a:solidFill>
                <a:schemeClr val="tx1"/>
              </a:solidFill>
              <a:latin typeface="+mn-lt"/>
            </a:endParaRPr>
          </a:p>
        </p:txBody>
      </p:sp>
    </p:spTree>
    <p:extLst>
      <p:ext uri="{BB962C8B-B14F-4D97-AF65-F5344CB8AC3E}">
        <p14:creationId xmlns:p14="http://schemas.microsoft.com/office/powerpoint/2010/main" val="14875299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304800" y="1143000"/>
            <a:ext cx="11582400" cy="5334000"/>
          </a:xfrm>
        </p:spPr>
        <p:txBody>
          <a:bodyPr/>
          <a:lstStyle>
            <a:lvl1pPr marL="287338" indent="-287338">
              <a:spcBef>
                <a:spcPts val="600"/>
              </a:spcBef>
              <a:defRPr/>
            </a:lvl1pPr>
            <a:lvl2pPr marL="571500" indent="-282575">
              <a:spcBef>
                <a:spcPts val="600"/>
              </a:spcBef>
              <a:defRPr/>
            </a:lvl2pPr>
            <a:lvl3pPr marL="860425" indent="-288925">
              <a:spcBef>
                <a:spcPts val="600"/>
              </a:spcBef>
              <a:defRPr/>
            </a:lvl3pPr>
            <a:lvl4pPr marL="1143000" indent="-282575">
              <a:spcBef>
                <a:spcPts val="600"/>
              </a:spcBef>
              <a:defRPr/>
            </a:lvl4pPr>
            <a:lvl5pPr marL="1431925" indent="-288925">
              <a:spcBef>
                <a:spcPts val="600"/>
              </a:spcBef>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4038600" y="6477000"/>
            <a:ext cx="4114800" cy="365125"/>
          </a:xfrm>
          <a:prstGeom prst="rect">
            <a:avLst/>
          </a:prstGeom>
        </p:spPr>
        <p:txBody>
          <a:bodyPr/>
          <a:lstStyle/>
          <a:p>
            <a:r>
              <a:rPr lang="en-US" smtClean="0"/>
              <a:t>COMPANY PROPRIETARY and CONFIDENTIAL</a:t>
            </a:r>
            <a:endParaRPr lang="en-US" dirty="0"/>
          </a:p>
        </p:txBody>
      </p:sp>
    </p:spTree>
    <p:extLst>
      <p:ext uri="{BB962C8B-B14F-4D97-AF65-F5344CB8AC3E}">
        <p14:creationId xmlns:p14="http://schemas.microsoft.com/office/powerpoint/2010/main" val="4095802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3C800-A33C-4C54-B839-3D1A1D26BC67}"/>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14602D56-565F-4D41-AC3B-03FBFD98C5AC}"/>
              </a:ext>
            </a:extLst>
          </p:cNvPr>
          <p:cNvSpPr>
            <a:spLocks noGrp="1"/>
          </p:cNvSpPr>
          <p:nvPr>
            <p:ph idx="1"/>
          </p:nvPr>
        </p:nvSpPr>
        <p:spPr>
          <a:xfrm>
            <a:off x="304800" y="1143000"/>
            <a:ext cx="11582400" cy="5334000"/>
          </a:xfrm>
        </p:spPr>
        <p:txBody>
          <a:bodyPr/>
          <a:lstStyle>
            <a:lvl1pPr marL="398463" indent="-398463">
              <a:spcBef>
                <a:spcPts val="600"/>
              </a:spcBef>
              <a:buFont typeface="+mj-lt"/>
              <a:buAutoNum type="arabicPeriod"/>
              <a:defRPr/>
            </a:lvl1pPr>
            <a:lvl2pPr marL="739775" indent="-341313">
              <a:spcBef>
                <a:spcPts val="600"/>
              </a:spcBef>
              <a:buFont typeface="+mj-lt"/>
              <a:buAutoNum type="alphaUcPeriod"/>
              <a:defRPr/>
            </a:lvl2pPr>
            <a:lvl3pPr marL="1030288" indent="-290513">
              <a:spcBef>
                <a:spcPts val="600"/>
              </a:spcBef>
              <a:buFont typeface="+mj-lt"/>
              <a:buAutoNum type="romanUcPeriod"/>
              <a:defRPr/>
            </a:lvl3pPr>
            <a:lvl4pPr marL="1371600" indent="-341313">
              <a:spcBef>
                <a:spcPts val="600"/>
              </a:spcBef>
              <a:buFont typeface="+mj-lt"/>
              <a:buAutoNum type="alphaLcParenR"/>
              <a:defRPr/>
            </a:lvl4pPr>
            <a:lvl5pPr marL="1604963" indent="-233363">
              <a:spcBef>
                <a:spcPts val="600"/>
              </a:spcBef>
              <a:buFont typeface="+mj-lt"/>
              <a:buAutoNum type="romanLcPeriod"/>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a:xfrm>
            <a:off x="4038600" y="6477000"/>
            <a:ext cx="4114800" cy="365125"/>
          </a:xfrm>
          <a:prstGeom prst="rect">
            <a:avLst/>
          </a:prstGeom>
        </p:spPr>
        <p:txBody>
          <a:bodyPr/>
          <a:lstStyle/>
          <a:p>
            <a:r>
              <a:rPr lang="en-US" smtClean="0"/>
              <a:t>COMPANY PROPRIETARY and CONFIDENTIAL</a:t>
            </a:r>
            <a:endParaRPr lang="en-US" dirty="0"/>
          </a:p>
        </p:txBody>
      </p:sp>
    </p:spTree>
    <p:extLst>
      <p:ext uri="{BB962C8B-B14F-4D97-AF65-F5344CB8AC3E}">
        <p14:creationId xmlns:p14="http://schemas.microsoft.com/office/powerpoint/2010/main" val="4767692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4" name="Freeform 3"/>
          <p:cNvSpPr/>
          <p:nvPr/>
        </p:nvSpPr>
        <p:spPr>
          <a:xfrm rot="10800000">
            <a:off x="812800" y="4452938"/>
            <a:ext cx="11379200" cy="119062"/>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0" y="762000"/>
            <a:ext cx="12192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Freeform 6"/>
          <p:cNvSpPr/>
          <p:nvPr/>
        </p:nvSpPr>
        <p:spPr>
          <a:xfrm rot="10800000">
            <a:off x="812800" y="4452938"/>
            <a:ext cx="11379200" cy="119062"/>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ectangle 7"/>
          <p:cNvSpPr/>
          <p:nvPr/>
        </p:nvSpPr>
        <p:spPr>
          <a:xfrm>
            <a:off x="0" y="762000"/>
            <a:ext cx="12192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a:xfrm>
            <a:off x="711200" y="3429000"/>
            <a:ext cx="11480800" cy="914400"/>
          </a:xfrm>
        </p:spPr>
        <p:txBody>
          <a:bodyPr anchor="b"/>
          <a:lstStyle>
            <a:lvl1pPr>
              <a:defRPr b="1"/>
            </a:lvl1pPr>
          </a:lstStyle>
          <a:p>
            <a:r>
              <a:rPr lang="en-US" smtClean="0"/>
              <a:t>Click to edit Master title style</a:t>
            </a:r>
            <a:endParaRPr lang="en-US" dirty="0"/>
          </a:p>
        </p:txBody>
      </p:sp>
      <p:sp>
        <p:nvSpPr>
          <p:cNvPr id="6" name="Subtitle 2"/>
          <p:cNvSpPr>
            <a:spLocks noGrp="1"/>
          </p:cNvSpPr>
          <p:nvPr>
            <p:ph type="subTitle" idx="1"/>
          </p:nvPr>
        </p:nvSpPr>
        <p:spPr>
          <a:xfrm>
            <a:off x="711200" y="4648200"/>
            <a:ext cx="8636000" cy="13716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Freeform 8"/>
          <p:cNvSpPr/>
          <p:nvPr/>
        </p:nvSpPr>
        <p:spPr>
          <a:xfrm rot="10800000">
            <a:off x="812800" y="4452938"/>
            <a:ext cx="11379200" cy="119062"/>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 name="Rectangle 9"/>
          <p:cNvSpPr/>
          <p:nvPr/>
        </p:nvSpPr>
        <p:spPr>
          <a:xfrm>
            <a:off x="0" y="762000"/>
            <a:ext cx="12192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Freeform 10"/>
          <p:cNvSpPr/>
          <p:nvPr/>
        </p:nvSpPr>
        <p:spPr>
          <a:xfrm rot="10800000">
            <a:off x="812800" y="4452938"/>
            <a:ext cx="11379200" cy="119062"/>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ectangle 11"/>
          <p:cNvSpPr/>
          <p:nvPr/>
        </p:nvSpPr>
        <p:spPr>
          <a:xfrm>
            <a:off x="0" y="762000"/>
            <a:ext cx="12192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Freeform 12"/>
          <p:cNvSpPr/>
          <p:nvPr userDrawn="1"/>
        </p:nvSpPr>
        <p:spPr>
          <a:xfrm rot="10800000">
            <a:off x="812800" y="4452938"/>
            <a:ext cx="11379200" cy="119062"/>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4" name="Rectangle 13"/>
          <p:cNvSpPr/>
          <p:nvPr userDrawn="1"/>
        </p:nvSpPr>
        <p:spPr>
          <a:xfrm>
            <a:off x="0" y="762000"/>
            <a:ext cx="12192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75318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bwMode="auto">
          <a:xfrm>
            <a:off x="304800" y="1143000"/>
            <a:ext cx="5689600" cy="53340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a:extLst>
              <a:ext uri="{FF2B5EF4-FFF2-40B4-BE49-F238E27FC236}">
                <a16:creationId xmlns:a16="http://schemas.microsoft.com/office/drawing/2014/main" id="{E8510FF5-C089-497A-A684-2177D9A91EE8}"/>
              </a:ext>
            </a:extLst>
          </p:cNvPr>
          <p:cNvSpPr>
            <a:spLocks noGrp="1"/>
          </p:cNvSpPr>
          <p:nvPr>
            <p:ph sz="half" idx="10"/>
          </p:nvPr>
        </p:nvSpPr>
        <p:spPr bwMode="auto">
          <a:xfrm>
            <a:off x="6197600" y="1143000"/>
            <a:ext cx="5689600" cy="53340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1"/>
          </p:nvPr>
        </p:nvSpPr>
        <p:spPr>
          <a:xfrm>
            <a:off x="4038600" y="6477000"/>
            <a:ext cx="4114800" cy="365125"/>
          </a:xfrm>
          <a:prstGeom prst="rect">
            <a:avLst/>
          </a:prstGeom>
        </p:spPr>
        <p:txBody>
          <a:bodyPr/>
          <a:lstStyle/>
          <a:p>
            <a:r>
              <a:rPr lang="en-US" smtClean="0"/>
              <a:t>COMPANY PROPRIETARY and CONFIDENTIAL</a:t>
            </a:r>
            <a:endParaRPr lang="en-US" dirty="0"/>
          </a:p>
        </p:txBody>
      </p:sp>
    </p:spTree>
    <p:extLst>
      <p:ext uri="{BB962C8B-B14F-4D97-AF65-F5344CB8AC3E}">
        <p14:creationId xmlns:p14="http://schemas.microsoft.com/office/powerpoint/2010/main" val="975793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Landscape">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lvl1pPr>
              <a:defRPr b="1"/>
            </a:lvl1pPr>
          </a:lstStyle>
          <a:p>
            <a:r>
              <a:rPr lang="en-US" smtClean="0"/>
              <a:t>Click to edit Master title style</a:t>
            </a:r>
            <a:endParaRPr lang="en-US"/>
          </a:p>
        </p:txBody>
      </p:sp>
      <p:sp>
        <p:nvSpPr>
          <p:cNvPr id="5" name="Content Placeholder 2">
            <a:extLst>
              <a:ext uri="{FF2B5EF4-FFF2-40B4-BE49-F238E27FC236}">
                <a16:creationId xmlns:a16="http://schemas.microsoft.com/office/drawing/2014/main" id="{6D7CCF20-576D-43C1-9016-99914076A061}"/>
              </a:ext>
            </a:extLst>
          </p:cNvPr>
          <p:cNvSpPr>
            <a:spLocks noGrp="1"/>
          </p:cNvSpPr>
          <p:nvPr>
            <p:ph idx="1"/>
          </p:nvPr>
        </p:nvSpPr>
        <p:spPr>
          <a:xfrm>
            <a:off x="304800" y="1143000"/>
            <a:ext cx="11582400" cy="2364971"/>
          </a:xfrm>
        </p:spPr>
        <p:txBody>
          <a:bodyPr/>
          <a:lstStyle>
            <a:lvl1pPr marL="287338" indent="-287338">
              <a:spcBef>
                <a:spcPts val="600"/>
              </a:spcBef>
              <a:defRPr/>
            </a:lvl1pPr>
            <a:lvl2pPr marL="571500" indent="-282575">
              <a:spcBef>
                <a:spcPts val="600"/>
              </a:spcBef>
              <a:defRPr/>
            </a:lvl2pPr>
            <a:lvl3pPr marL="860425" indent="-288925">
              <a:spcBef>
                <a:spcPts val="600"/>
              </a:spcBef>
              <a:defRPr/>
            </a:lvl3pPr>
            <a:lvl4pPr marL="1143000" indent="-282575">
              <a:spcBef>
                <a:spcPts val="600"/>
              </a:spcBef>
              <a:defRPr/>
            </a:lvl4pPr>
            <a:lvl5pPr marL="1431925" indent="-288925">
              <a:spcBef>
                <a:spcPts val="600"/>
              </a:spcBef>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a:extLst>
              <a:ext uri="{FF2B5EF4-FFF2-40B4-BE49-F238E27FC236}">
                <a16:creationId xmlns:a16="http://schemas.microsoft.com/office/drawing/2014/main" id="{33A6A24D-6765-4899-B148-D8462336F155}"/>
              </a:ext>
            </a:extLst>
          </p:cNvPr>
          <p:cNvSpPr>
            <a:spLocks noGrp="1"/>
          </p:cNvSpPr>
          <p:nvPr>
            <p:ph idx="10"/>
          </p:nvPr>
        </p:nvSpPr>
        <p:spPr>
          <a:xfrm>
            <a:off x="304800" y="3736570"/>
            <a:ext cx="11582400" cy="2740429"/>
          </a:xfrm>
        </p:spPr>
        <p:txBody>
          <a:bodyPr/>
          <a:lstStyle>
            <a:lvl1pPr marL="287338" indent="-287338">
              <a:spcBef>
                <a:spcPts val="600"/>
              </a:spcBef>
              <a:defRPr/>
            </a:lvl1pPr>
            <a:lvl2pPr marL="571500" indent="-282575">
              <a:spcBef>
                <a:spcPts val="600"/>
              </a:spcBef>
              <a:defRPr/>
            </a:lvl2pPr>
            <a:lvl3pPr marL="860425" indent="-288925">
              <a:spcBef>
                <a:spcPts val="600"/>
              </a:spcBef>
              <a:defRPr/>
            </a:lvl3pPr>
            <a:lvl4pPr marL="1143000" indent="-282575">
              <a:spcBef>
                <a:spcPts val="600"/>
              </a:spcBef>
              <a:defRPr/>
            </a:lvl4pPr>
            <a:lvl5pPr marL="1431925" indent="-288925">
              <a:spcBef>
                <a:spcPts val="600"/>
              </a:spcBef>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a:xfrm>
            <a:off x="4038600" y="6477000"/>
            <a:ext cx="4114800" cy="365125"/>
          </a:xfrm>
          <a:prstGeom prst="rect">
            <a:avLst/>
          </a:prstGeom>
        </p:spPr>
        <p:txBody>
          <a:bodyPr/>
          <a:lstStyle/>
          <a:p>
            <a:r>
              <a:rPr lang="en-US" smtClean="0"/>
              <a:t>COMPANY PROPRIETARY and CONFIDENTIAL</a:t>
            </a:r>
            <a:endParaRPr lang="en-US" dirty="0"/>
          </a:p>
        </p:txBody>
      </p:sp>
    </p:spTree>
    <p:extLst>
      <p:ext uri="{BB962C8B-B14F-4D97-AF65-F5344CB8AC3E}">
        <p14:creationId xmlns:p14="http://schemas.microsoft.com/office/powerpoint/2010/main" val="354068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lvl1pPr>
              <a:defRPr b="1"/>
            </a:lvl1pPr>
          </a:lstStyle>
          <a:p>
            <a:r>
              <a:rPr lang="en-US" smtClean="0"/>
              <a:t>Click to edit Master title style</a:t>
            </a:r>
            <a:endParaRPr lang="en-US"/>
          </a:p>
        </p:txBody>
      </p:sp>
      <p:sp>
        <p:nvSpPr>
          <p:cNvPr id="9" name="Content Placeholder 2">
            <a:extLst>
              <a:ext uri="{FF2B5EF4-FFF2-40B4-BE49-F238E27FC236}">
                <a16:creationId xmlns:a16="http://schemas.microsoft.com/office/drawing/2014/main" id="{F940019A-639C-4F2D-99A7-74B891ED5463}"/>
              </a:ext>
            </a:extLst>
          </p:cNvPr>
          <p:cNvSpPr>
            <a:spLocks noGrp="1"/>
          </p:cNvSpPr>
          <p:nvPr>
            <p:ph sz="half" idx="1"/>
          </p:nvPr>
        </p:nvSpPr>
        <p:spPr bwMode="auto">
          <a:xfrm>
            <a:off x="304800" y="1143000"/>
            <a:ext cx="5689600" cy="25146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a:extLst>
              <a:ext uri="{FF2B5EF4-FFF2-40B4-BE49-F238E27FC236}">
                <a16:creationId xmlns:a16="http://schemas.microsoft.com/office/drawing/2014/main" id="{0AEFE217-35E6-4D78-9D3D-F721667BA6C5}"/>
              </a:ext>
            </a:extLst>
          </p:cNvPr>
          <p:cNvSpPr>
            <a:spLocks noGrp="1"/>
          </p:cNvSpPr>
          <p:nvPr>
            <p:ph sz="half" idx="14"/>
          </p:nvPr>
        </p:nvSpPr>
        <p:spPr bwMode="auto">
          <a:xfrm>
            <a:off x="304800" y="3733800"/>
            <a:ext cx="5689600" cy="27432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a:extLst>
              <a:ext uri="{FF2B5EF4-FFF2-40B4-BE49-F238E27FC236}">
                <a16:creationId xmlns:a16="http://schemas.microsoft.com/office/drawing/2014/main" id="{7B175B63-E75B-4152-B3B6-3234BB8CB1D9}"/>
              </a:ext>
            </a:extLst>
          </p:cNvPr>
          <p:cNvSpPr>
            <a:spLocks noGrp="1"/>
          </p:cNvSpPr>
          <p:nvPr>
            <p:ph sz="half" idx="15"/>
          </p:nvPr>
        </p:nvSpPr>
        <p:spPr bwMode="auto">
          <a:xfrm>
            <a:off x="6197600" y="1143000"/>
            <a:ext cx="5689600" cy="25146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a:extLst>
              <a:ext uri="{FF2B5EF4-FFF2-40B4-BE49-F238E27FC236}">
                <a16:creationId xmlns:a16="http://schemas.microsoft.com/office/drawing/2014/main" id="{4AA9C01E-E620-4E49-9794-98F5D6E74710}"/>
              </a:ext>
            </a:extLst>
          </p:cNvPr>
          <p:cNvSpPr>
            <a:spLocks noGrp="1"/>
          </p:cNvSpPr>
          <p:nvPr>
            <p:ph sz="half" idx="16"/>
          </p:nvPr>
        </p:nvSpPr>
        <p:spPr bwMode="auto">
          <a:xfrm>
            <a:off x="6197600" y="3733800"/>
            <a:ext cx="5689600" cy="27432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7"/>
          </p:nvPr>
        </p:nvSpPr>
        <p:spPr>
          <a:xfrm>
            <a:off x="4038600" y="6477000"/>
            <a:ext cx="4114800" cy="365125"/>
          </a:xfrm>
          <a:prstGeom prst="rect">
            <a:avLst/>
          </a:prstGeom>
        </p:spPr>
        <p:txBody>
          <a:bodyPr/>
          <a:lstStyle/>
          <a:p>
            <a:r>
              <a:rPr lang="en-US" smtClean="0"/>
              <a:t>COMPANY PROPRIETARY and CONFIDENTIAL</a:t>
            </a:r>
            <a:endParaRPr lang="en-US" dirty="0"/>
          </a:p>
        </p:txBody>
      </p:sp>
    </p:spTree>
    <p:extLst>
      <p:ext uri="{BB962C8B-B14F-4D97-AF65-F5344CB8AC3E}">
        <p14:creationId xmlns:p14="http://schemas.microsoft.com/office/powerpoint/2010/main" val="314903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Text Placeholder 2"/>
          <p:cNvSpPr>
            <a:spLocks noGrp="1"/>
          </p:cNvSpPr>
          <p:nvPr>
            <p:ph type="body" idx="1"/>
          </p:nvPr>
        </p:nvSpPr>
        <p:spPr>
          <a:xfrm>
            <a:off x="309034" y="1143000"/>
            <a:ext cx="5691717" cy="63976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197601" y="1143000"/>
            <a:ext cx="5693833" cy="639762"/>
          </a:xfrm>
        </p:spPr>
        <p:txBody>
          <a:bodyPr anchor="b">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Content Placeholder 2">
            <a:extLst>
              <a:ext uri="{FF2B5EF4-FFF2-40B4-BE49-F238E27FC236}">
                <a16:creationId xmlns:a16="http://schemas.microsoft.com/office/drawing/2014/main" id="{E1D8900F-769B-473B-993D-20207FEE3369}"/>
              </a:ext>
            </a:extLst>
          </p:cNvPr>
          <p:cNvSpPr>
            <a:spLocks noGrp="1"/>
          </p:cNvSpPr>
          <p:nvPr>
            <p:ph sz="half" idx="10"/>
          </p:nvPr>
        </p:nvSpPr>
        <p:spPr bwMode="auto">
          <a:xfrm>
            <a:off x="304799" y="1828800"/>
            <a:ext cx="5695951" cy="4648200"/>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a:extLst>
              <a:ext uri="{FF2B5EF4-FFF2-40B4-BE49-F238E27FC236}">
                <a16:creationId xmlns:a16="http://schemas.microsoft.com/office/drawing/2014/main" id="{8358F162-DDB5-4B66-A5BA-F45C6C2BB09B}"/>
              </a:ext>
            </a:extLst>
          </p:cNvPr>
          <p:cNvSpPr>
            <a:spLocks noGrp="1"/>
          </p:cNvSpPr>
          <p:nvPr>
            <p:ph sz="half" idx="11"/>
          </p:nvPr>
        </p:nvSpPr>
        <p:spPr bwMode="auto">
          <a:xfrm>
            <a:off x="6197600" y="1832638"/>
            <a:ext cx="5689599" cy="4644362"/>
          </a:xfrm>
        </p:spPr>
        <p:txBody>
          <a:bodyPr>
            <a:normAutofit/>
          </a:bodyPr>
          <a:lstStyle>
            <a:lvl1pPr>
              <a:defRPr sz="2400"/>
            </a:lvl1pPr>
            <a:lvl2pPr marL="573088" indent="-290513">
              <a:defRPr sz="2000"/>
            </a:lvl2pPr>
            <a:lvl3pPr marL="855663" indent="-282575">
              <a:defRPr sz="1800"/>
            </a:lvl3pPr>
            <a:lvl4pPr marL="1147763" indent="-292100">
              <a:defRPr sz="1600"/>
            </a:lvl4pPr>
            <a:lvl5pPr marL="1430338" indent="-282575">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2"/>
          </p:nvPr>
        </p:nvSpPr>
        <p:spPr>
          <a:xfrm>
            <a:off x="4038600" y="6477000"/>
            <a:ext cx="4114800" cy="365125"/>
          </a:xfrm>
          <a:prstGeom prst="rect">
            <a:avLst/>
          </a:prstGeom>
        </p:spPr>
        <p:txBody>
          <a:bodyPr/>
          <a:lstStyle/>
          <a:p>
            <a:r>
              <a:rPr lang="en-US" smtClean="0"/>
              <a:t>COMPANY PROPRIETARY and CONFIDENTIAL</a:t>
            </a:r>
            <a:endParaRPr lang="en-US" dirty="0"/>
          </a:p>
        </p:txBody>
      </p:sp>
    </p:spTree>
    <p:extLst>
      <p:ext uri="{BB962C8B-B14F-4D97-AF65-F5344CB8AC3E}">
        <p14:creationId xmlns:p14="http://schemas.microsoft.com/office/powerpoint/2010/main" val="228290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gal Slide/Final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020" y="4247808"/>
            <a:ext cx="2722409" cy="906575"/>
          </a:xfrm>
          <a:prstGeom prst="rect">
            <a:avLst/>
          </a:prstGeom>
        </p:spPr>
      </p:pic>
      <p:sp>
        <p:nvSpPr>
          <p:cNvPr id="14" name="Rectangle 13"/>
          <p:cNvSpPr/>
          <p:nvPr userDrawn="1"/>
        </p:nvSpPr>
        <p:spPr>
          <a:xfrm>
            <a:off x="0" y="762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15"/>
          <p:cNvSpPr/>
          <p:nvPr userDrawn="1"/>
        </p:nvSpPr>
        <p:spPr>
          <a:xfrm>
            <a:off x="0" y="1600200"/>
            <a:ext cx="1219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pitchFamily="-16" charset="-128"/>
              <a:cs typeface="+mn-cs"/>
            </a:endParaRPr>
          </a:p>
        </p:txBody>
      </p:sp>
      <p:sp>
        <p:nvSpPr>
          <p:cNvPr id="17" name="Title 1"/>
          <p:cNvSpPr>
            <a:spLocks noGrp="1"/>
          </p:cNvSpPr>
          <p:nvPr>
            <p:ph type="title"/>
          </p:nvPr>
        </p:nvSpPr>
        <p:spPr>
          <a:xfrm>
            <a:off x="0" y="2328333"/>
            <a:ext cx="12192000" cy="914400"/>
          </a:xfrm>
        </p:spPr>
        <p:txBody>
          <a:bodyPr anchor="b"/>
          <a:lstStyle>
            <a:lvl1pPr algn="ctr">
              <a:defRPr sz="3600" b="0"/>
            </a:lvl1pPr>
          </a:lstStyle>
          <a:p>
            <a:r>
              <a:rPr lang="en-US" smtClean="0"/>
              <a:t>Click to edit Master title style</a:t>
            </a:r>
            <a:endParaRPr lang="en-US" dirty="0"/>
          </a:p>
        </p:txBody>
      </p:sp>
      <p:sp>
        <p:nvSpPr>
          <p:cNvPr id="18" name="Rectangle 17"/>
          <p:cNvSpPr/>
          <p:nvPr userDrawn="1"/>
        </p:nvSpPr>
        <p:spPr>
          <a:xfrm>
            <a:off x="0" y="6443134"/>
            <a:ext cx="12192000" cy="414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Freeform 18"/>
          <p:cNvSpPr/>
          <p:nvPr userDrawn="1"/>
        </p:nvSpPr>
        <p:spPr>
          <a:xfrm rot="10800000">
            <a:off x="0" y="3849953"/>
            <a:ext cx="12192000" cy="152400"/>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p:cNvSpPr/>
          <p:nvPr userDrawn="1"/>
        </p:nvSpPr>
        <p:spPr>
          <a:xfrm>
            <a:off x="3530278" y="3849434"/>
            <a:ext cx="8661722" cy="1359174"/>
          </a:xfrm>
          <a:prstGeom prst="rect">
            <a:avLst/>
          </a:prstGeom>
          <a:solidFill>
            <a:schemeClr val="accent1">
              <a:alpha val="85000"/>
            </a:schemeClr>
          </a:solidFill>
        </p:spPr>
        <p:txBody>
          <a:bodyPr wrap="square" lIns="274320" tIns="0" rIns="640080" anchor="ctr" anchorCtr="1">
            <a:noAutofit/>
          </a:bodyPr>
          <a:lstStyle/>
          <a:p>
            <a:pPr lvl="0" algn="just" fontAlgn="base">
              <a:spcBef>
                <a:spcPct val="0"/>
              </a:spcBef>
              <a:spcAft>
                <a:spcPct val="0"/>
              </a:spcAft>
              <a:defRPr/>
            </a:pPr>
            <a:endParaRPr kumimoji="0" lang="en-US" sz="800" b="0"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endParaRPr>
          </a:p>
          <a:p>
            <a:pPr lvl="0" algn="just" fontAlgn="base">
              <a:spcBef>
                <a:spcPct val="0"/>
              </a:spcBef>
              <a:spcAft>
                <a:spcPct val="0"/>
              </a:spcAft>
              <a:defRPr/>
            </a:pPr>
            <a:r>
              <a:rPr lang="en-US" sz="900" dirty="0">
                <a:solidFill>
                  <a:schemeClr val="bg1"/>
                </a:solidFill>
              </a:rPr>
              <a:t>Microsemi, a wholly owned subsidiary of Microchip Technology Inc. (Nasdaq: MCHP), </a:t>
            </a:r>
            <a:r>
              <a:rPr kumimoji="0" lang="en-US" sz="900" b="0"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rPr>
              <a:t>offers a comprehensive portfolio of semiconductor and system solutions for aerospace &amp; defense, communications, data center and industrial markets. Products include high-performance and radiation-hardened analog mixed-signal integrated circuits, FPGAs, SoCs and ASICs; power management products; timing and synchronization devices and precise time solutions, setting the world's standard for time; voice processing devices; RF solutions; discrete components; enterprise storage and communication solutions, security technologies and scalable anti-tamper products; Ethernet solutions; Power-over-Ethernet ICs and midspans; as well as custom design capabilities and services. Learn more at www.microsemi.com.</a:t>
            </a:r>
            <a:endParaRPr kumimoji="0" lang="en-US" sz="900" b="1" i="0" u="none" strike="noStrike" kern="1200" cap="none" spc="0" normalizeH="0" baseline="0" noProof="0" dirty="0">
              <a:ln>
                <a:noFill/>
              </a:ln>
              <a:solidFill>
                <a:srgbClr val="FFFFFF"/>
              </a:solidFill>
              <a:effectLst/>
              <a:uLnTx/>
              <a:uFillTx/>
              <a:latin typeface="Arial" pitchFamily="34" charset="0"/>
              <a:ea typeface="ＭＳ Ｐゴシック" pitchFamily="34" charset="-128"/>
              <a:cs typeface="+mn-cs"/>
            </a:endParaRPr>
          </a:p>
        </p:txBody>
      </p:sp>
      <p:sp>
        <p:nvSpPr>
          <p:cNvPr id="22" name="Rectangle 21"/>
          <p:cNvSpPr/>
          <p:nvPr userDrawn="1"/>
        </p:nvSpPr>
        <p:spPr>
          <a:xfrm>
            <a:off x="3530278" y="5236880"/>
            <a:ext cx="8661722" cy="1621121"/>
          </a:xfrm>
          <a:prstGeom prst="rect">
            <a:avLst/>
          </a:prstGeom>
        </p:spPr>
        <p:txBody>
          <a:bodyPr wrap="square" lIns="274320" rIns="640080" anchor="ctr" anchorCtr="1">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333333"/>
                </a:solidFill>
                <a:effectLst/>
                <a:uLnTx/>
                <a:uFillTx/>
                <a:latin typeface="Arial"/>
                <a:ea typeface="ＭＳ Ｐゴシック" pitchFamily="34" charset="-128"/>
                <a:cs typeface="+mn-cs"/>
              </a:rPr>
              <a:t>Microsemi makes no warranty, representation, or guarantee regarding the information contained herein or the suitability of its products and services for any particular purpose, nor does Microsemi assume any liability whatsoever arising out of the application or use of any product or circuit. The products sold hereunder and any other products sold by Microsemi have been subject to limited testing and should not be used in conjunction with mission-critical equipment or applications. Any performance specifications are believed to be reliable but are not verified, and Buyer must conduct and complete all performance and other testing of the products, alone and together with, or installed in, any end-products. Buyer shall not rely on any data and performance specifications or parameters provided by Microsemi. It is the Buyer’s responsibility to independently determine suitability of any products and to test and verify the same. The information provided by Microsemi hereunder is provided “as is, where is” and with all faults, and the entire risk associated with such information is entirely with the Buyer. Microsemi does not grant, explicitly or implicitly, to any party any patent rights, licenses, or any other IP rights, whether with regard to such information itself or anything described by such information. Information provided in this document is proprietary to Microsemi, and Microsemi reserves the right to make any changes to the information in this document or to any products and services at any time without notice.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333333"/>
              </a:solidFill>
              <a:effectLst/>
              <a:uLnTx/>
              <a:uFillTx/>
              <a:latin typeface="Arial"/>
              <a:ea typeface="ＭＳ Ｐゴシック"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333333"/>
                </a:solidFill>
                <a:effectLst/>
                <a:uLnTx/>
                <a:uFillTx/>
                <a:latin typeface="+mn-lt"/>
                <a:ea typeface="ＭＳ Ｐゴシック" pitchFamily="34" charset="-128"/>
                <a:cs typeface="+mn-cs"/>
              </a:rPr>
              <a:t>©2018 Microsemi, </a:t>
            </a:r>
            <a:r>
              <a:rPr lang="en-US" sz="700" dirty="0"/>
              <a:t>a wholly owned subsidiary of Microchip Technology Inc.</a:t>
            </a:r>
            <a:r>
              <a:rPr kumimoji="0" lang="en-US" sz="700" b="0" i="0" u="none" strike="noStrike" kern="1200" cap="none" spc="0" normalizeH="0" baseline="0" noProof="0" dirty="0">
                <a:ln>
                  <a:noFill/>
                </a:ln>
                <a:effectLst/>
                <a:uLnTx/>
                <a:uFillTx/>
                <a:latin typeface="+mn-lt"/>
                <a:ea typeface="ＭＳ Ｐゴシック" pitchFamily="34" charset="-128"/>
                <a:cs typeface="+mn-cs"/>
              </a:rPr>
              <a:t> All rights reserved. Microsemi and the Microsemi logo </a:t>
            </a:r>
            <a:r>
              <a:rPr kumimoji="0" lang="en-US" sz="700" b="0" i="0" u="none" strike="noStrike" kern="1200" cap="none" spc="0" normalizeH="0" baseline="0" noProof="0" dirty="0">
                <a:ln>
                  <a:noFill/>
                </a:ln>
                <a:solidFill>
                  <a:srgbClr val="333333"/>
                </a:solidFill>
                <a:effectLst/>
                <a:uLnTx/>
                <a:uFillTx/>
                <a:latin typeface="+mn-lt"/>
                <a:ea typeface="ＭＳ Ｐゴシック" pitchFamily="34" charset="-128"/>
                <a:cs typeface="+mn-cs"/>
              </a:rPr>
              <a:t>are registered trademarks of Microsemi Corporation. All other trademarks and service marks are the property of their respective owners.  </a:t>
            </a:r>
            <a:endParaRPr kumimoji="0" lang="en-US" sz="700" b="0" i="0"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333333"/>
              </a:solidFill>
              <a:effectLst/>
              <a:uLnTx/>
              <a:uFillTx/>
              <a:latin typeface="Arial"/>
              <a:ea typeface="ＭＳ Ｐゴシック" pitchFamily="34" charset="-128"/>
              <a:cs typeface="+mn-cs"/>
            </a:endParaRPr>
          </a:p>
        </p:txBody>
      </p:sp>
      <p:sp>
        <p:nvSpPr>
          <p:cNvPr id="23" name="Rectangle 22"/>
          <p:cNvSpPr/>
          <p:nvPr userDrawn="1"/>
        </p:nvSpPr>
        <p:spPr>
          <a:xfrm>
            <a:off x="276030" y="5443176"/>
            <a:ext cx="3347959" cy="120032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333333"/>
                </a:solidFill>
                <a:effectLst/>
                <a:uLnTx/>
                <a:uFillTx/>
                <a:latin typeface="Arial"/>
                <a:ea typeface="ＭＳ Ｐゴシック" pitchFamily="34" charset="-128"/>
                <a:cs typeface="+mn-cs"/>
              </a:rPr>
              <a:t>Microsemi Headquarters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a:ea typeface="ＭＳ Ｐゴシック" pitchFamily="34" charset="-128"/>
                <a:cs typeface="+mn-cs"/>
              </a:rPr>
              <a:t>One Enterprise, Aliso Viejo, CA 92656 USA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a:ea typeface="ＭＳ Ｐゴシック" pitchFamily="34" charset="-128"/>
                <a:cs typeface="+mn-cs"/>
              </a:rPr>
              <a:t>Within the USA: +1 (800) 713-4113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a:ea typeface="ＭＳ Ｐゴシック" pitchFamily="34" charset="-128"/>
                <a:cs typeface="+mn-cs"/>
              </a:rPr>
              <a:t>Outside the USA: +1 (949) 380-6100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a:ea typeface="ＭＳ Ｐゴシック" pitchFamily="34" charset="-128"/>
                <a:cs typeface="+mn-cs"/>
              </a:rPr>
              <a:t>Sales: +1 (949) 380-6136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a:ea typeface="ＭＳ Ｐゴシック" pitchFamily="34" charset="-128"/>
                <a:cs typeface="+mn-cs"/>
              </a:rPr>
              <a:t>Fax: +1 (949) 215-4996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a:ea typeface="ＭＳ Ｐゴシック" pitchFamily="34" charset="-128"/>
                <a:cs typeface="+mn-cs"/>
              </a:rPr>
              <a:t>email: sales.support@microsemi.com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a:ea typeface="ＭＳ Ｐゴシック" pitchFamily="34" charset="-128"/>
                <a:cs typeface="+mn-cs"/>
              </a:rPr>
              <a:t>www.microsemi.com</a:t>
            </a:r>
            <a:endParaRPr kumimoji="0" lang="en-US" sz="900" b="0" i="0"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077212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10" name="Freeform 9"/>
          <p:cNvSpPr/>
          <p:nvPr/>
        </p:nvSpPr>
        <p:spPr>
          <a:xfrm rot="10800000">
            <a:off x="304800" y="914400"/>
            <a:ext cx="11887200" cy="119063"/>
          </a:xfrm>
          <a:custGeom>
            <a:avLst/>
            <a:gdLst>
              <a:gd name="connsiteX0" fmla="*/ 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0 w 7620000"/>
              <a:gd name="connsiteY4" fmla="*/ 0 h 838200"/>
              <a:gd name="connsiteX0" fmla="*/ 304800 w 7620000"/>
              <a:gd name="connsiteY0" fmla="*/ 0 h 838200"/>
              <a:gd name="connsiteX1" fmla="*/ 7620000 w 7620000"/>
              <a:gd name="connsiteY1" fmla="*/ 0 h 838200"/>
              <a:gd name="connsiteX2" fmla="*/ 7620000 w 7620000"/>
              <a:gd name="connsiteY2" fmla="*/ 838200 h 838200"/>
              <a:gd name="connsiteX3" fmla="*/ 0 w 7620000"/>
              <a:gd name="connsiteY3" fmla="*/ 838200 h 838200"/>
              <a:gd name="connsiteX4" fmla="*/ 304800 w 7620000"/>
              <a:gd name="connsiteY4" fmla="*/ 0 h 838200"/>
              <a:gd name="connsiteX0" fmla="*/ 304800 w 7620000"/>
              <a:gd name="connsiteY0" fmla="*/ 838200 h 1676400"/>
              <a:gd name="connsiteX1" fmla="*/ 7620000 w 7620000"/>
              <a:gd name="connsiteY1" fmla="*/ 838200 h 1676400"/>
              <a:gd name="connsiteX2" fmla="*/ 7620000 w 7620000"/>
              <a:gd name="connsiteY2" fmla="*/ 1676400 h 1676400"/>
              <a:gd name="connsiteX3" fmla="*/ 0 w 7620000"/>
              <a:gd name="connsiteY3" fmla="*/ 0 h 1676400"/>
              <a:gd name="connsiteX4" fmla="*/ 304800 w 7620000"/>
              <a:gd name="connsiteY4" fmla="*/ 838200 h 1676400"/>
              <a:gd name="connsiteX0" fmla="*/ 304800 w 7620000"/>
              <a:gd name="connsiteY0" fmla="*/ 838200 h 838200"/>
              <a:gd name="connsiteX1" fmla="*/ 7620000 w 7620000"/>
              <a:gd name="connsiteY1" fmla="*/ 838200 h 838200"/>
              <a:gd name="connsiteX2" fmla="*/ 7620000 w 7620000"/>
              <a:gd name="connsiteY2" fmla="*/ 0 h 838200"/>
              <a:gd name="connsiteX3" fmla="*/ 0 w 7620000"/>
              <a:gd name="connsiteY3" fmla="*/ 0 h 838200"/>
              <a:gd name="connsiteX4" fmla="*/ 304800 w 7620000"/>
              <a:gd name="connsiteY4" fmla="*/ 838200 h 838200"/>
              <a:gd name="connsiteX0" fmla="*/ 304800 w 7772400"/>
              <a:gd name="connsiteY0" fmla="*/ 838200 h 838200"/>
              <a:gd name="connsiteX1" fmla="*/ 7620000 w 7772400"/>
              <a:gd name="connsiteY1" fmla="*/ 838200 h 838200"/>
              <a:gd name="connsiteX2" fmla="*/ 7772400 w 7772400"/>
              <a:gd name="connsiteY2" fmla="*/ 0 h 838200"/>
              <a:gd name="connsiteX3" fmla="*/ 0 w 7772400"/>
              <a:gd name="connsiteY3" fmla="*/ 0 h 838200"/>
              <a:gd name="connsiteX4" fmla="*/ 304800 w 7772400"/>
              <a:gd name="connsiteY4" fmla="*/ 838200 h 838200"/>
              <a:gd name="connsiteX0" fmla="*/ 304800 w 7772400"/>
              <a:gd name="connsiteY0" fmla="*/ 838200 h 838200"/>
              <a:gd name="connsiteX1" fmla="*/ 7620000 w 7772400"/>
              <a:gd name="connsiteY1" fmla="*/ 838200 h 838200"/>
              <a:gd name="connsiteX2" fmla="*/ 7772400 w 7772400"/>
              <a:gd name="connsiteY2" fmla="*/ 838200 h 838200"/>
              <a:gd name="connsiteX3" fmla="*/ 7772400 w 7772400"/>
              <a:gd name="connsiteY3" fmla="*/ 0 h 838200"/>
              <a:gd name="connsiteX4" fmla="*/ 0 w 7772400"/>
              <a:gd name="connsiteY4" fmla="*/ 0 h 838200"/>
              <a:gd name="connsiteX5" fmla="*/ 304800 w 7772400"/>
              <a:gd name="connsiteY5" fmla="*/ 838200 h 838200"/>
              <a:gd name="connsiteX0" fmla="*/ 1676738 w 9144338"/>
              <a:gd name="connsiteY0" fmla="*/ 957548 h 957548"/>
              <a:gd name="connsiteX1" fmla="*/ 8991938 w 9144338"/>
              <a:gd name="connsiteY1" fmla="*/ 957548 h 957548"/>
              <a:gd name="connsiteX2" fmla="*/ 9144338 w 9144338"/>
              <a:gd name="connsiteY2" fmla="*/ 957548 h 957548"/>
              <a:gd name="connsiteX3" fmla="*/ 9144338 w 9144338"/>
              <a:gd name="connsiteY3" fmla="*/ 119348 h 957548"/>
              <a:gd name="connsiteX4" fmla="*/ 1371938 w 9144338"/>
              <a:gd name="connsiteY4" fmla="*/ 119348 h 957548"/>
              <a:gd name="connsiteX5" fmla="*/ 0 w 9144338"/>
              <a:gd name="connsiteY5" fmla="*/ 10175 h 957548"/>
              <a:gd name="connsiteX6" fmla="*/ 1676738 w 9144338"/>
              <a:gd name="connsiteY6" fmla="*/ 957548 h 957548"/>
              <a:gd name="connsiteX0" fmla="*/ 676 w 9144338"/>
              <a:gd name="connsiteY0" fmla="*/ 937198 h 957550"/>
              <a:gd name="connsiteX1" fmla="*/ 8991938 w 9144338"/>
              <a:gd name="connsiteY1" fmla="*/ 957550 h 957550"/>
              <a:gd name="connsiteX2" fmla="*/ 9144338 w 9144338"/>
              <a:gd name="connsiteY2" fmla="*/ 957550 h 957550"/>
              <a:gd name="connsiteX3" fmla="*/ 9144338 w 9144338"/>
              <a:gd name="connsiteY3" fmla="*/ 119350 h 957550"/>
              <a:gd name="connsiteX4" fmla="*/ 1371938 w 9144338"/>
              <a:gd name="connsiteY4" fmla="*/ 119350 h 957550"/>
              <a:gd name="connsiteX5" fmla="*/ 0 w 9144338"/>
              <a:gd name="connsiteY5" fmla="*/ 10177 h 957550"/>
              <a:gd name="connsiteX6" fmla="*/ 676 w 9144338"/>
              <a:gd name="connsiteY6" fmla="*/ 937198 h 957550"/>
              <a:gd name="connsiteX0" fmla="*/ 338 w 9144000"/>
              <a:gd name="connsiteY0" fmla="*/ 957544 h 977896"/>
              <a:gd name="connsiteX1" fmla="*/ 8991600 w 9144000"/>
              <a:gd name="connsiteY1" fmla="*/ 977896 h 977896"/>
              <a:gd name="connsiteX2" fmla="*/ 9144000 w 9144000"/>
              <a:gd name="connsiteY2" fmla="*/ 977896 h 977896"/>
              <a:gd name="connsiteX3" fmla="*/ 9144000 w 9144000"/>
              <a:gd name="connsiteY3" fmla="*/ 139696 h 977896"/>
              <a:gd name="connsiteX4" fmla="*/ 1371600 w 9144000"/>
              <a:gd name="connsiteY4" fmla="*/ 139696 h 977896"/>
              <a:gd name="connsiteX5" fmla="*/ 0 w 9144000"/>
              <a:gd name="connsiteY5" fmla="*/ 10176 h 977896"/>
              <a:gd name="connsiteX6" fmla="*/ 338 w 9144000"/>
              <a:gd name="connsiteY6" fmla="*/ 957544 h 977896"/>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5" fmla="*/ 1463040 w 9144000"/>
              <a:gd name="connsiteY5" fmla="*/ 297159 h 967719"/>
              <a:gd name="connsiteX0" fmla="*/ 0 w 9144000"/>
              <a:gd name="connsiteY0" fmla="*/ 1 h 967721"/>
              <a:gd name="connsiteX1" fmla="*/ 338 w 9144000"/>
              <a:gd name="connsiteY1" fmla="*/ 947369 h 967721"/>
              <a:gd name="connsiteX2" fmla="*/ 8991600 w 9144000"/>
              <a:gd name="connsiteY2" fmla="*/ 967721 h 967721"/>
              <a:gd name="connsiteX3" fmla="*/ 9144000 w 9144000"/>
              <a:gd name="connsiteY3" fmla="*/ 967721 h 967721"/>
              <a:gd name="connsiteX4" fmla="*/ 9144000 w 9144000"/>
              <a:gd name="connsiteY4" fmla="*/ 129521 h 967721"/>
              <a:gd name="connsiteX0" fmla="*/ 0 w 9144000"/>
              <a:gd name="connsiteY0" fmla="*/ -1 h 967719"/>
              <a:gd name="connsiteX1" fmla="*/ 338 w 9144000"/>
              <a:gd name="connsiteY1" fmla="*/ 947367 h 967719"/>
              <a:gd name="connsiteX2" fmla="*/ 8991600 w 9144000"/>
              <a:gd name="connsiteY2" fmla="*/ 967719 h 967719"/>
              <a:gd name="connsiteX3" fmla="*/ 9144000 w 9144000"/>
              <a:gd name="connsiteY3" fmla="*/ 967719 h 967719"/>
              <a:gd name="connsiteX4" fmla="*/ 9144000 w 9144000"/>
              <a:gd name="connsiteY4" fmla="*/ 129519 h 967719"/>
              <a:gd name="connsiteX0" fmla="*/ 0 w 9144000"/>
              <a:gd name="connsiteY0" fmla="*/ 20360 h 988080"/>
              <a:gd name="connsiteX1" fmla="*/ 338 w 9144000"/>
              <a:gd name="connsiteY1" fmla="*/ 967728 h 988080"/>
              <a:gd name="connsiteX2" fmla="*/ 8991600 w 9144000"/>
              <a:gd name="connsiteY2" fmla="*/ 988080 h 988080"/>
              <a:gd name="connsiteX3" fmla="*/ 9144000 w 9144000"/>
              <a:gd name="connsiteY3" fmla="*/ 988080 h 988080"/>
              <a:gd name="connsiteX4" fmla="*/ 9144000 w 9144000"/>
              <a:gd name="connsiteY4" fmla="*/ 0 h 98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88080">
                <a:moveTo>
                  <a:pt x="0" y="20360"/>
                </a:moveTo>
                <a:cubicBezTo>
                  <a:pt x="225" y="329367"/>
                  <a:pt x="113" y="658721"/>
                  <a:pt x="338" y="967728"/>
                </a:cubicBezTo>
                <a:lnTo>
                  <a:pt x="8991600" y="988080"/>
                </a:lnTo>
                <a:lnTo>
                  <a:pt x="9144000" y="988080"/>
                </a:lnTo>
                <a:lnTo>
                  <a:pt x="9144000" y="0"/>
                </a:lnTo>
              </a:path>
            </a:pathLst>
          </a:custGeom>
          <a:gradFill flip="none" rotWithShape="1">
            <a:gsLst>
              <a:gs pos="0">
                <a:srgbClr val="104A9A"/>
              </a:gs>
              <a:gs pos="100000">
                <a:srgbClr val="2DA34B"/>
              </a:gs>
              <a:gs pos="50000">
                <a:srgbClr val="1BADE9"/>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027" name="Title Placeholder 1"/>
          <p:cNvSpPr>
            <a:spLocks noGrp="1"/>
          </p:cNvSpPr>
          <p:nvPr>
            <p:ph type="title"/>
          </p:nvPr>
        </p:nvSpPr>
        <p:spPr bwMode="auto">
          <a:xfrm>
            <a:off x="304800" y="0"/>
            <a:ext cx="1158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0" numCol="1" anchor="ctr" anchorCtr="0" compatLnSpc="1">
            <a:prstTxWarp prst="textNoShape">
              <a:avLst/>
            </a:prstTxWarp>
          </a:bodyPr>
          <a:lstStyle/>
          <a:p>
            <a:pPr lvl="0"/>
            <a:r>
              <a:rPr lang="en-US" altLang="en-US" smtClean="0"/>
              <a:t>Click to edit Master title style</a:t>
            </a:r>
            <a:endParaRPr lang="en-US" altLang="en-US" dirty="0"/>
          </a:p>
        </p:txBody>
      </p:sp>
      <p:sp>
        <p:nvSpPr>
          <p:cNvPr id="1028" name="Text Placeholder 2"/>
          <p:cNvSpPr>
            <a:spLocks noGrp="1"/>
          </p:cNvSpPr>
          <p:nvPr>
            <p:ph type="body" idx="1"/>
          </p:nvPr>
        </p:nvSpPr>
        <p:spPr bwMode="auto">
          <a:xfrm>
            <a:off x="304800" y="1143000"/>
            <a:ext cx="1158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1" name="Slide Number Placeholder 5"/>
          <p:cNvSpPr txBox="1">
            <a:spLocks/>
          </p:cNvSpPr>
          <p:nvPr userDrawn="1"/>
        </p:nvSpPr>
        <p:spPr>
          <a:xfrm>
            <a:off x="9967913" y="6588125"/>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r">
              <a:defRPr/>
            </a:pPr>
            <a:fld id="{AE71AD8B-CB87-4DB0-8C69-27A90145503C}" type="slidenum">
              <a:rPr lang="en-US" sz="900" smtClean="0">
                <a:latin typeface="+mn-lt"/>
                <a:ea typeface="+mn-ea"/>
                <a:cs typeface="+mn-cs"/>
              </a:rPr>
              <a:pPr algn="r">
                <a:defRPr/>
              </a:pPr>
              <a:t>‹#›</a:t>
            </a:fld>
            <a:endParaRPr lang="en-US" sz="900" dirty="0">
              <a:latin typeface="+mn-lt"/>
              <a:ea typeface="+mn-ea"/>
              <a:cs typeface="+mn-cs"/>
            </a:endParaRPr>
          </a:p>
        </p:txBody>
      </p:sp>
      <p:sp>
        <p:nvSpPr>
          <p:cNvPr id="14" name="Rectangle 13"/>
          <p:cNvSpPr/>
          <p:nvPr userDrawn="1"/>
        </p:nvSpPr>
        <p:spPr>
          <a:xfrm>
            <a:off x="8179231" y="6576828"/>
            <a:ext cx="3707969" cy="246062"/>
          </a:xfrm>
          <a:prstGeom prst="rect">
            <a:avLst/>
          </a:prstGeom>
        </p:spPr>
        <p:txBody>
          <a:bodyPr wrap="square">
            <a:spAutoFit/>
          </a:bodyPr>
          <a:lstStyle/>
          <a:p>
            <a:pPr algn="r" fontAlgn="auto">
              <a:spcBef>
                <a:spcPts val="0"/>
              </a:spcBef>
              <a:spcAft>
                <a:spcPts val="0"/>
              </a:spcAft>
              <a:defRPr/>
            </a:pPr>
            <a:r>
              <a:rPr lang="en-US" sz="1000" kern="1200" dirty="0">
                <a:solidFill>
                  <a:schemeClr val="tx1"/>
                </a:solidFill>
                <a:latin typeface="Arial" pitchFamily="34" charset="0"/>
                <a:ea typeface="ＭＳ Ｐゴシック" pitchFamily="34" charset="-128"/>
                <a:cs typeface="+mn-cs"/>
              </a:rPr>
              <a:t>© 2018 Microsemi</a:t>
            </a:r>
          </a:p>
        </p:txBody>
      </p:sp>
      <p:pic>
        <p:nvPicPr>
          <p:cNvPr id="8" name="Picture 7"/>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0974" y="6522824"/>
            <a:ext cx="2958271" cy="279460"/>
          </a:xfrm>
          <a:prstGeom prst="rect">
            <a:avLst/>
          </a:prstGeom>
        </p:spPr>
      </p:pic>
      <p:sp>
        <p:nvSpPr>
          <p:cNvPr id="3" name="TextBox 2"/>
          <p:cNvSpPr txBox="1"/>
          <p:nvPr userDrawn="1"/>
        </p:nvSpPr>
        <p:spPr>
          <a:xfrm rot="19301171">
            <a:off x="3006853" y="2610690"/>
            <a:ext cx="6178294" cy="2215991"/>
          </a:xfrm>
          <a:prstGeom prst="rect">
            <a:avLst/>
          </a:prstGeom>
          <a:noFill/>
        </p:spPr>
        <p:txBody>
          <a:bodyPr wrap="none" rtlCol="0">
            <a:spAutoFit/>
          </a:bodyPr>
          <a:lstStyle/>
          <a:p>
            <a:r>
              <a:rPr lang="en-US" sz="13800" b="1" dirty="0" smtClean="0">
                <a:solidFill>
                  <a:schemeClr val="bg1">
                    <a:lumMod val="85000"/>
                  </a:schemeClr>
                </a:solidFill>
                <a:latin typeface="+mn-lt"/>
              </a:rPr>
              <a:t>DRAFT</a:t>
            </a:r>
            <a:endParaRPr lang="en-US" sz="13800" b="1" dirty="0" smtClean="0">
              <a:solidFill>
                <a:schemeClr val="bg1">
                  <a:lumMod val="85000"/>
                </a:schemeClr>
              </a:solidFill>
              <a:latin typeface="+mn-lt"/>
            </a:endParaRPr>
          </a:p>
        </p:txBody>
      </p:sp>
    </p:spTree>
    <p:extLst>
      <p:ext uri="{BB962C8B-B14F-4D97-AF65-F5344CB8AC3E}">
        <p14:creationId xmlns:p14="http://schemas.microsoft.com/office/powerpoint/2010/main" val="987475709"/>
      </p:ext>
    </p:extLst>
  </p:cSld>
  <p:clrMap bg1="lt1" tx1="dk1" bg2="lt2" tx2="dk2" accent1="accent1" accent2="accent2" accent3="accent3" accent4="accent4" accent5="accent5" accent6="accent6" hlink="hlink" folHlink="folHlink"/>
  <p:sldLayoutIdLst>
    <p:sldLayoutId id="2147483715" r:id="rId1"/>
    <p:sldLayoutId id="2147483738" r:id="rId2"/>
    <p:sldLayoutId id="2147483744" r:id="rId3"/>
    <p:sldLayoutId id="2147483739" r:id="rId4"/>
    <p:sldLayoutId id="2147483740" r:id="rId5"/>
    <p:sldLayoutId id="2147483741" r:id="rId6"/>
    <p:sldLayoutId id="2147483742" r:id="rId7"/>
    <p:sldLayoutId id="2147483743" r:id="rId8"/>
    <p:sldLayoutId id="2147483737" r:id="rId9"/>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US" sz="3200" b="1" kern="1200" dirty="0">
          <a:solidFill>
            <a:schemeClr val="accent1"/>
          </a:solidFill>
          <a:latin typeface="Arial" pitchFamily="34" charset="0"/>
          <a:ea typeface="ＭＳ Ｐゴシック" charset="0"/>
          <a:cs typeface="Arial" pitchFamily="34" charset="0"/>
        </a:defRPr>
      </a:lvl1pPr>
      <a:lvl2pPr algn="l" rtl="0" eaLnBrk="1" fontAlgn="base" hangingPunct="1">
        <a:lnSpc>
          <a:spcPct val="90000"/>
        </a:lnSpc>
        <a:spcBef>
          <a:spcPct val="0"/>
        </a:spcBef>
        <a:spcAft>
          <a:spcPct val="0"/>
        </a:spcAft>
        <a:defRPr sz="3200">
          <a:solidFill>
            <a:schemeClr val="accent1"/>
          </a:solidFill>
          <a:latin typeface="Arial" pitchFamily="-16" charset="0"/>
          <a:ea typeface="ＭＳ Ｐゴシック" charset="0"/>
          <a:cs typeface="Arial" pitchFamily="-16" charset="0"/>
        </a:defRPr>
      </a:lvl2pPr>
      <a:lvl3pPr algn="l" rtl="0" eaLnBrk="1" fontAlgn="base" hangingPunct="1">
        <a:lnSpc>
          <a:spcPct val="90000"/>
        </a:lnSpc>
        <a:spcBef>
          <a:spcPct val="0"/>
        </a:spcBef>
        <a:spcAft>
          <a:spcPct val="0"/>
        </a:spcAft>
        <a:defRPr sz="3200">
          <a:solidFill>
            <a:schemeClr val="accent1"/>
          </a:solidFill>
          <a:latin typeface="Arial" pitchFamily="-16" charset="0"/>
          <a:ea typeface="ＭＳ Ｐゴシック" charset="0"/>
          <a:cs typeface="Arial" pitchFamily="-16" charset="0"/>
        </a:defRPr>
      </a:lvl3pPr>
      <a:lvl4pPr algn="l" rtl="0" eaLnBrk="1" fontAlgn="base" hangingPunct="1">
        <a:lnSpc>
          <a:spcPct val="90000"/>
        </a:lnSpc>
        <a:spcBef>
          <a:spcPct val="0"/>
        </a:spcBef>
        <a:spcAft>
          <a:spcPct val="0"/>
        </a:spcAft>
        <a:defRPr sz="3200">
          <a:solidFill>
            <a:schemeClr val="accent1"/>
          </a:solidFill>
          <a:latin typeface="Arial" pitchFamily="-16" charset="0"/>
          <a:ea typeface="ＭＳ Ｐゴシック" charset="0"/>
          <a:cs typeface="Arial" pitchFamily="-16" charset="0"/>
        </a:defRPr>
      </a:lvl4pPr>
      <a:lvl5pPr algn="l" rtl="0" eaLnBrk="1" fontAlgn="base" hangingPunct="1">
        <a:lnSpc>
          <a:spcPct val="90000"/>
        </a:lnSpc>
        <a:spcBef>
          <a:spcPct val="0"/>
        </a:spcBef>
        <a:spcAft>
          <a:spcPct val="0"/>
        </a:spcAft>
        <a:defRPr sz="3200">
          <a:solidFill>
            <a:schemeClr val="accent1"/>
          </a:solidFill>
          <a:latin typeface="Arial" pitchFamily="-16" charset="0"/>
          <a:ea typeface="ＭＳ Ｐゴシック" charset="0"/>
          <a:cs typeface="Arial" pitchFamily="-16" charset="0"/>
        </a:defRPr>
      </a:lvl5pPr>
      <a:lvl6pPr marL="457200" algn="l" rtl="0" eaLnBrk="1" fontAlgn="base" hangingPunct="1">
        <a:spcBef>
          <a:spcPct val="0"/>
        </a:spcBef>
        <a:spcAft>
          <a:spcPct val="0"/>
        </a:spcAft>
        <a:defRPr sz="3200">
          <a:solidFill>
            <a:schemeClr val="accent2"/>
          </a:solidFill>
          <a:latin typeface="Arial" pitchFamily="-16" charset="0"/>
          <a:ea typeface="Arial" pitchFamily="-16" charset="0"/>
          <a:cs typeface="Arial" pitchFamily="-16" charset="0"/>
        </a:defRPr>
      </a:lvl6pPr>
      <a:lvl7pPr marL="914400" algn="l" rtl="0" eaLnBrk="1" fontAlgn="base" hangingPunct="1">
        <a:spcBef>
          <a:spcPct val="0"/>
        </a:spcBef>
        <a:spcAft>
          <a:spcPct val="0"/>
        </a:spcAft>
        <a:defRPr sz="3200">
          <a:solidFill>
            <a:schemeClr val="accent2"/>
          </a:solidFill>
          <a:latin typeface="Arial" pitchFamily="-16" charset="0"/>
          <a:ea typeface="Arial" pitchFamily="-16" charset="0"/>
          <a:cs typeface="Arial" pitchFamily="-16" charset="0"/>
        </a:defRPr>
      </a:lvl7pPr>
      <a:lvl8pPr marL="1371600" algn="l" rtl="0" eaLnBrk="1" fontAlgn="base" hangingPunct="1">
        <a:spcBef>
          <a:spcPct val="0"/>
        </a:spcBef>
        <a:spcAft>
          <a:spcPct val="0"/>
        </a:spcAft>
        <a:defRPr sz="3200">
          <a:solidFill>
            <a:schemeClr val="accent2"/>
          </a:solidFill>
          <a:latin typeface="Arial" pitchFamily="-16" charset="0"/>
          <a:ea typeface="Arial" pitchFamily="-16" charset="0"/>
          <a:cs typeface="Arial" pitchFamily="-16" charset="0"/>
        </a:defRPr>
      </a:lvl8pPr>
      <a:lvl9pPr marL="1828800" algn="l" rtl="0" eaLnBrk="1" fontAlgn="base" hangingPunct="1">
        <a:spcBef>
          <a:spcPct val="0"/>
        </a:spcBef>
        <a:spcAft>
          <a:spcPct val="0"/>
        </a:spcAft>
        <a:defRPr sz="3200">
          <a:solidFill>
            <a:schemeClr val="accent2"/>
          </a:solidFill>
          <a:latin typeface="Arial" pitchFamily="-16" charset="0"/>
          <a:ea typeface="Arial" pitchFamily="-16" charset="0"/>
          <a:cs typeface="Arial" pitchFamily="-16" charset="0"/>
        </a:defRPr>
      </a:lvl9pPr>
    </p:titleStyle>
    <p:bodyStyle>
      <a:lvl1pPr marL="287338" indent="-287338" algn="l" rtl="0" eaLnBrk="1" fontAlgn="base" hangingPunct="1">
        <a:lnSpc>
          <a:spcPct val="90000"/>
        </a:lnSpc>
        <a:spcBef>
          <a:spcPts val="600"/>
        </a:spcBef>
        <a:spcAft>
          <a:spcPct val="0"/>
        </a:spcAft>
        <a:buClr>
          <a:schemeClr val="accent1"/>
        </a:buClr>
        <a:buSzPct val="110000"/>
        <a:buFont typeface="Wingdings" charset="0"/>
        <a:buChar char="§"/>
        <a:defRPr lang="en-US" sz="2400" kern="1200" dirty="0">
          <a:solidFill>
            <a:schemeClr val="tx1"/>
          </a:solidFill>
          <a:latin typeface="Arial" pitchFamily="34" charset="0"/>
          <a:ea typeface="ＭＳ Ｐゴシック" charset="0"/>
          <a:cs typeface="Arial" pitchFamily="34" charset="0"/>
        </a:defRPr>
      </a:lvl1pPr>
      <a:lvl2pPr marL="512763" indent="-279400" algn="l" rtl="0" eaLnBrk="1" fontAlgn="base" hangingPunct="1">
        <a:lnSpc>
          <a:spcPct val="90000"/>
        </a:lnSpc>
        <a:spcBef>
          <a:spcPts val="500"/>
        </a:spcBef>
        <a:spcAft>
          <a:spcPct val="0"/>
        </a:spcAft>
        <a:buClr>
          <a:schemeClr val="accent1"/>
        </a:buClr>
        <a:buSzPct val="110000"/>
        <a:buFont typeface="Lucida Grande" charset="0"/>
        <a:buChar char="•"/>
        <a:defRPr lang="en-US" sz="2000" kern="1200" dirty="0">
          <a:solidFill>
            <a:schemeClr val="tx1"/>
          </a:solidFill>
          <a:latin typeface="Arial" pitchFamily="34" charset="0"/>
          <a:ea typeface="Arial" pitchFamily="-16" charset="0"/>
          <a:cs typeface="Arial" pitchFamily="34" charset="0"/>
        </a:defRPr>
      </a:lvl2pPr>
      <a:lvl3pPr marL="685800" indent="-225425" algn="l" rtl="0" eaLnBrk="1" fontAlgn="base" hangingPunct="1">
        <a:lnSpc>
          <a:spcPct val="90000"/>
        </a:lnSpc>
        <a:spcBef>
          <a:spcPts val="400"/>
        </a:spcBef>
        <a:spcAft>
          <a:spcPct val="0"/>
        </a:spcAft>
        <a:buClr>
          <a:schemeClr val="accent1"/>
        </a:buClr>
        <a:buSzPct val="100000"/>
        <a:buFont typeface="Lucida Grande" charset="0"/>
        <a:buChar char="–"/>
        <a:defRPr lang="en-US" kern="1200" dirty="0">
          <a:solidFill>
            <a:schemeClr val="tx1"/>
          </a:solidFill>
          <a:latin typeface="Arial" pitchFamily="34" charset="0"/>
          <a:ea typeface="Arial" pitchFamily="-16" charset="0"/>
          <a:cs typeface="Arial" pitchFamily="34" charset="0"/>
        </a:defRPr>
      </a:lvl3pPr>
      <a:lvl4pPr marL="911225" indent="-225425" algn="l" rtl="0" eaLnBrk="1" fontAlgn="base" hangingPunct="1">
        <a:lnSpc>
          <a:spcPct val="90000"/>
        </a:lnSpc>
        <a:spcBef>
          <a:spcPts val="400"/>
        </a:spcBef>
        <a:spcAft>
          <a:spcPct val="0"/>
        </a:spcAft>
        <a:buClr>
          <a:schemeClr val="accent1"/>
        </a:buClr>
        <a:buSzPct val="100000"/>
        <a:buFont typeface="Lucida Grande" charset="0"/>
        <a:buChar char="–"/>
        <a:defRPr lang="en-US" sz="1600" kern="1200" dirty="0">
          <a:solidFill>
            <a:schemeClr val="tx1"/>
          </a:solidFill>
          <a:latin typeface="Arial" pitchFamily="34" charset="0"/>
          <a:ea typeface="Arial" pitchFamily="-16" charset="0"/>
          <a:cs typeface="Arial" pitchFamily="34" charset="0"/>
        </a:defRPr>
      </a:lvl4pPr>
      <a:lvl5pPr marL="1085850" indent="-225425" algn="l" rtl="0" eaLnBrk="1" fontAlgn="base" hangingPunct="1">
        <a:lnSpc>
          <a:spcPct val="90000"/>
        </a:lnSpc>
        <a:spcBef>
          <a:spcPts val="400"/>
        </a:spcBef>
        <a:spcAft>
          <a:spcPct val="0"/>
        </a:spcAft>
        <a:buClr>
          <a:schemeClr val="accent1"/>
        </a:buClr>
        <a:buSzPct val="100000"/>
        <a:buFont typeface="Lucida Grande" charset="0"/>
        <a:buChar char="–"/>
        <a:defRPr lang="en-US" sz="1600" kern="1200" dirty="0">
          <a:solidFill>
            <a:schemeClr val="tx1"/>
          </a:solidFill>
          <a:latin typeface="Arial" pitchFamily="34" charset="0"/>
          <a:ea typeface="Arial" pitchFamily="-16"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 Dumb Clients Make Smart Synchronization Decisions?</a:t>
            </a:r>
            <a:endParaRPr lang="en-US" dirty="0"/>
          </a:p>
        </p:txBody>
      </p:sp>
      <p:sp>
        <p:nvSpPr>
          <p:cNvPr id="3" name="Subtitle 2"/>
          <p:cNvSpPr>
            <a:spLocks noGrp="1"/>
          </p:cNvSpPr>
          <p:nvPr>
            <p:ph type="subTitle" idx="1"/>
          </p:nvPr>
        </p:nvSpPr>
        <p:spPr/>
        <p:txBody>
          <a:bodyPr/>
          <a:lstStyle/>
          <a:p>
            <a:r>
              <a:rPr lang="en-US" dirty="0" smtClean="0"/>
              <a:t>ITSF 2018</a:t>
            </a:r>
            <a:endParaRPr lang="en-US" dirty="0"/>
          </a:p>
        </p:txBody>
      </p:sp>
    </p:spTree>
    <p:extLst>
      <p:ext uri="{BB962C8B-B14F-4D97-AF65-F5344CB8AC3E}">
        <p14:creationId xmlns:p14="http://schemas.microsoft.com/office/powerpoint/2010/main" val="296743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28333"/>
            <a:ext cx="12192000" cy="914400"/>
          </a:xfrm>
        </p:spPr>
        <p:txBody>
          <a:bodyPr/>
          <a:lstStyle/>
          <a:p>
            <a:r>
              <a:rPr lang="en-US" dirty="0" smtClean="0"/>
              <a:t>Thank you!</a:t>
            </a:r>
            <a:endParaRPr lang="en-US" dirty="0"/>
          </a:p>
        </p:txBody>
      </p:sp>
    </p:spTree>
    <p:extLst>
      <p:ext uri="{BB962C8B-B14F-4D97-AF65-F5344CB8AC3E}">
        <p14:creationId xmlns:p14="http://schemas.microsoft.com/office/powerpoint/2010/main" val="1395249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Choices in a Timekeeping Client?</a:t>
            </a:r>
            <a:endParaRPr lang="en-US" dirty="0"/>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369602" y="1560799"/>
            <a:ext cx="4405891" cy="4405891"/>
          </a:xfrm>
          <a:prstGeom prst="rect">
            <a:avLst/>
          </a:prstGeom>
        </p:spPr>
      </p:pic>
      <p:pic>
        <p:nvPicPr>
          <p:cNvPr id="9" name="Picture 8"/>
          <p:cNvPicPr>
            <a:picLocks noChangeAspect="1"/>
          </p:cNvPicPr>
          <p:nvPr/>
        </p:nvPicPr>
        <p:blipFill>
          <a:blip r:embed="rId3">
            <a:clrChange>
              <a:clrFrom>
                <a:srgbClr val="FDFDFD"/>
              </a:clrFrom>
              <a:clrTo>
                <a:srgbClr val="FDFDFD">
                  <a:alpha val="0"/>
                </a:srgbClr>
              </a:clrTo>
            </a:clrChange>
          </a:blip>
          <a:stretch>
            <a:fillRect/>
          </a:stretch>
        </p:blipFill>
        <p:spPr>
          <a:xfrm>
            <a:off x="8137382" y="1560799"/>
            <a:ext cx="4285673" cy="4285673"/>
          </a:xfrm>
          <a:prstGeom prst="rect">
            <a:avLst/>
          </a:prstGeom>
        </p:spPr>
      </p:pic>
      <p:sp>
        <p:nvSpPr>
          <p:cNvPr id="10" name="Content Placeholder 4"/>
          <p:cNvSpPr>
            <a:spLocks noGrp="1"/>
          </p:cNvSpPr>
          <p:nvPr>
            <p:ph sz="half" idx="1"/>
          </p:nvPr>
        </p:nvSpPr>
        <p:spPr>
          <a:xfrm>
            <a:off x="3158836" y="1560799"/>
            <a:ext cx="5735781" cy="4840001"/>
          </a:xfrm>
        </p:spPr>
        <p:txBody>
          <a:bodyPr/>
          <a:lstStyle/>
          <a:p>
            <a:r>
              <a:rPr lang="en-US" dirty="0" smtClean="0"/>
              <a:t>Power: Automatic, Wind Up, Solar</a:t>
            </a:r>
          </a:p>
          <a:p>
            <a:endParaRPr lang="en-US" dirty="0" smtClean="0"/>
          </a:p>
          <a:p>
            <a:r>
              <a:rPr lang="en-US" dirty="0" smtClean="0"/>
              <a:t>Accuracy: Day-to-Day, Constant Offset</a:t>
            </a:r>
          </a:p>
          <a:p>
            <a:endParaRPr lang="en-US" dirty="0" smtClean="0"/>
          </a:p>
          <a:p>
            <a:r>
              <a:rPr lang="en-US" dirty="0" smtClean="0"/>
              <a:t>Adjustments: Manual, Radio</a:t>
            </a:r>
          </a:p>
          <a:p>
            <a:endParaRPr lang="en-US" dirty="0"/>
          </a:p>
          <a:p>
            <a:r>
              <a:rPr lang="en-US" dirty="0" smtClean="0"/>
              <a:t>Heritage: Europe, Asia</a:t>
            </a:r>
          </a:p>
          <a:p>
            <a:endParaRPr lang="en-US" dirty="0"/>
          </a:p>
          <a:p>
            <a:r>
              <a:rPr lang="en-US" dirty="0" smtClean="0"/>
              <a:t>Movement: Jewel, Quartz</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448320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Choices in a </a:t>
            </a:r>
            <a:r>
              <a:rPr lang="en-US" dirty="0" smtClean="0"/>
              <a:t>IEEE-1588v2 Timekeeping </a:t>
            </a:r>
            <a:r>
              <a:rPr lang="en-US" dirty="0"/>
              <a:t>Client?</a:t>
            </a:r>
          </a:p>
        </p:txBody>
      </p:sp>
      <p:sp>
        <p:nvSpPr>
          <p:cNvPr id="3" name="Content Placeholder 2"/>
          <p:cNvSpPr>
            <a:spLocks noGrp="1"/>
          </p:cNvSpPr>
          <p:nvPr>
            <p:ph sz="half" idx="1"/>
          </p:nvPr>
        </p:nvSpPr>
        <p:spPr>
          <a:xfrm>
            <a:off x="304799" y="1143000"/>
            <a:ext cx="7047345" cy="5334000"/>
          </a:xfrm>
        </p:spPr>
        <p:txBody>
          <a:bodyPr>
            <a:normAutofit/>
          </a:bodyPr>
          <a:lstStyle/>
          <a:p>
            <a:r>
              <a:rPr lang="en-US" sz="2800" b="1" dirty="0" smtClean="0"/>
              <a:t>[Power] </a:t>
            </a:r>
            <a:r>
              <a:rPr lang="en-US" sz="2800" dirty="0"/>
              <a:t>Best Master Clock Algorithm</a:t>
            </a:r>
          </a:p>
          <a:p>
            <a:pPr marL="0" indent="0">
              <a:buNone/>
            </a:pPr>
            <a:endParaRPr lang="en-US" sz="2800" dirty="0"/>
          </a:p>
          <a:p>
            <a:r>
              <a:rPr lang="en-US" sz="2800" b="1" dirty="0" smtClean="0"/>
              <a:t>[Accuracy] </a:t>
            </a:r>
            <a:r>
              <a:rPr lang="en-US" sz="2800" dirty="0" smtClean="0"/>
              <a:t>Network Architecture</a:t>
            </a:r>
          </a:p>
          <a:p>
            <a:endParaRPr lang="en-US" sz="2800" dirty="0"/>
          </a:p>
          <a:p>
            <a:r>
              <a:rPr lang="en-US" sz="2800" b="1" dirty="0" smtClean="0"/>
              <a:t>[Adjustment] </a:t>
            </a:r>
            <a:r>
              <a:rPr lang="en-US" sz="2800" dirty="0"/>
              <a:t>PTP Clock Recovery Algorithm</a:t>
            </a:r>
          </a:p>
          <a:p>
            <a:pPr marL="0" indent="0">
              <a:buNone/>
            </a:pPr>
            <a:endParaRPr lang="en-US" sz="2800" dirty="0"/>
          </a:p>
          <a:p>
            <a:r>
              <a:rPr lang="en-US" sz="2800" b="1" dirty="0" smtClean="0"/>
              <a:t>[Heritage] </a:t>
            </a:r>
            <a:r>
              <a:rPr lang="en-US" sz="2800" dirty="0" smtClean="0"/>
              <a:t>Timing Expertise Legacy</a:t>
            </a:r>
          </a:p>
          <a:p>
            <a:endParaRPr lang="en-US" sz="2800" dirty="0"/>
          </a:p>
          <a:p>
            <a:r>
              <a:rPr lang="en-US" sz="2800" b="1" dirty="0" smtClean="0"/>
              <a:t>[Movement]</a:t>
            </a:r>
            <a:r>
              <a:rPr lang="en-US" sz="2800" b="1" dirty="0"/>
              <a:t> </a:t>
            </a:r>
            <a:r>
              <a:rPr lang="en-US" sz="2800" dirty="0"/>
              <a:t>Internal Clock Grade</a:t>
            </a:r>
            <a:endParaRPr lang="en-US" sz="2800" dirty="0" smtClean="0"/>
          </a:p>
          <a:p>
            <a:endParaRPr lang="en-US" sz="2800" dirty="0"/>
          </a:p>
          <a:p>
            <a:endParaRPr lang="en-US" sz="2800" dirty="0" smtClean="0"/>
          </a:p>
        </p:txBody>
      </p:sp>
      <p:sp>
        <p:nvSpPr>
          <p:cNvPr id="7" name="Rounded Rectangle 6"/>
          <p:cNvSpPr/>
          <p:nvPr/>
        </p:nvSpPr>
        <p:spPr>
          <a:xfrm>
            <a:off x="157655" y="1048410"/>
            <a:ext cx="7194489" cy="2935014"/>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807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PTP Clock Recovery </a:t>
            </a:r>
            <a:r>
              <a:rPr lang="en-US" dirty="0" smtClean="0"/>
              <a:t>Algorithm</a:t>
            </a:r>
            <a:endParaRPr lang="en-US" dirty="0"/>
          </a:p>
        </p:txBody>
      </p:sp>
      <p:sp>
        <p:nvSpPr>
          <p:cNvPr id="5" name="Content Placeholder 4"/>
          <p:cNvSpPr>
            <a:spLocks noGrp="1"/>
          </p:cNvSpPr>
          <p:nvPr>
            <p:ph idx="1"/>
          </p:nvPr>
        </p:nvSpPr>
        <p:spPr/>
        <p:txBody>
          <a:bodyPr/>
          <a:lstStyle/>
          <a:p>
            <a:r>
              <a:rPr lang="en-US" sz="3200" dirty="0" smtClean="0"/>
              <a:t>All Implementations are Proprietary</a:t>
            </a:r>
          </a:p>
          <a:p>
            <a:r>
              <a:rPr lang="en-US" sz="3200" dirty="0" smtClean="0"/>
              <a:t>IEEE-1588 Does Not Define All Behavior</a:t>
            </a:r>
          </a:p>
          <a:p>
            <a:r>
              <a:rPr lang="en-US" sz="3200" dirty="0" smtClean="0"/>
              <a:t>Different Clients Will Lead to Different Architectures</a:t>
            </a:r>
            <a:endParaRPr lang="en-US" sz="3200" dirty="0"/>
          </a:p>
        </p:txBody>
      </p:sp>
      <p:sp>
        <p:nvSpPr>
          <p:cNvPr id="7" name="Rectangle 6"/>
          <p:cNvSpPr/>
          <p:nvPr/>
        </p:nvSpPr>
        <p:spPr>
          <a:xfrm>
            <a:off x="304800" y="3736571"/>
            <a:ext cx="11582400" cy="2664229"/>
          </a:xfrm>
          <a:prstGeom prst="rect">
            <a:avLst/>
          </a:prstGeom>
          <a:solidFill>
            <a:srgbClr val="B2B2B2">
              <a:alpha val="60000"/>
            </a:srgbClr>
          </a:solidFill>
          <a:ln>
            <a:solidFill>
              <a:srgbClr val="F2F2F2">
                <a:alpha val="36078"/>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rPr>
              <a:t>Graphic Placeholder</a:t>
            </a:r>
            <a:endPar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451708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Master Clock Algorithm</a:t>
            </a:r>
            <a:endParaRPr lang="en-US" dirty="0"/>
          </a:p>
        </p:txBody>
      </p:sp>
      <p:sp>
        <p:nvSpPr>
          <p:cNvPr id="5" name="Rectangle 4"/>
          <p:cNvSpPr/>
          <p:nvPr/>
        </p:nvSpPr>
        <p:spPr>
          <a:xfrm>
            <a:off x="820762" y="1256464"/>
            <a:ext cx="4572000" cy="4821382"/>
          </a:xfrm>
          <a:prstGeom prst="rect">
            <a:avLst/>
          </a:prstGeom>
          <a:solidFill>
            <a:srgbClr val="B2B2B2">
              <a:alpha val="60000"/>
            </a:srgbClr>
          </a:solidFill>
          <a:ln>
            <a:solidFill>
              <a:srgbClr val="F2F2F2">
                <a:alpha val="36078"/>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rPr>
              <a:t>Graphic Placeholder</a:t>
            </a:r>
            <a:endPar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6" name="Content Placeholder 2"/>
          <p:cNvSpPr>
            <a:spLocks noGrp="1"/>
          </p:cNvSpPr>
          <p:nvPr>
            <p:ph sz="half" idx="1"/>
          </p:nvPr>
        </p:nvSpPr>
        <p:spPr>
          <a:xfrm>
            <a:off x="6197600" y="1132489"/>
            <a:ext cx="5689600" cy="5334000"/>
          </a:xfrm>
        </p:spPr>
        <p:txBody>
          <a:bodyPr>
            <a:normAutofit lnSpcReduction="10000"/>
          </a:bodyPr>
          <a:lstStyle/>
          <a:p>
            <a:r>
              <a:rPr lang="en-US" sz="3200" dirty="0" smtClean="0"/>
              <a:t>Where is the </a:t>
            </a:r>
            <a:r>
              <a:rPr lang="en-US" sz="3200" b="1" i="1" u="sng" dirty="0" smtClean="0"/>
              <a:t>BEST</a:t>
            </a:r>
            <a:r>
              <a:rPr lang="en-US" sz="3200" dirty="0" smtClean="0"/>
              <a:t> in BMCA?</a:t>
            </a:r>
          </a:p>
          <a:p>
            <a:endParaRPr lang="en-US" sz="3200" dirty="0" smtClean="0"/>
          </a:p>
          <a:p>
            <a:r>
              <a:rPr lang="en-US" sz="3200" dirty="0" smtClean="0"/>
              <a:t>Implementations Vary by Equipment</a:t>
            </a:r>
          </a:p>
          <a:p>
            <a:endParaRPr lang="en-US" sz="3200" dirty="0"/>
          </a:p>
          <a:p>
            <a:r>
              <a:rPr lang="en-US" sz="3200" dirty="0" smtClean="0"/>
              <a:t>Multiple Clock Domains Create Multiple Problems</a:t>
            </a:r>
          </a:p>
          <a:p>
            <a:endParaRPr lang="en-US" sz="3200" dirty="0"/>
          </a:p>
          <a:p>
            <a:r>
              <a:rPr lang="en-US" sz="3200" dirty="0" smtClean="0"/>
              <a:t>Really Only Does What the Master Tells It To Do</a:t>
            </a:r>
          </a:p>
          <a:p>
            <a:endParaRPr lang="en-US" sz="3200" dirty="0" smtClean="0"/>
          </a:p>
          <a:p>
            <a:endParaRPr lang="en-US" sz="3200" dirty="0"/>
          </a:p>
          <a:p>
            <a:endParaRPr lang="en-US" sz="3200" dirty="0"/>
          </a:p>
        </p:txBody>
      </p:sp>
    </p:spTree>
    <p:extLst>
      <p:ext uri="{BB962C8B-B14F-4D97-AF65-F5344CB8AC3E}">
        <p14:creationId xmlns:p14="http://schemas.microsoft.com/office/powerpoint/2010/main" val="2528837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t>
            </a:r>
            <a:r>
              <a:rPr lang="en-US" dirty="0" smtClean="0"/>
              <a:t>Architecture</a:t>
            </a:r>
            <a:endParaRPr lang="en-US" dirty="0"/>
          </a:p>
        </p:txBody>
      </p:sp>
      <p:sp>
        <p:nvSpPr>
          <p:cNvPr id="3" name="Content Placeholder 2"/>
          <p:cNvSpPr>
            <a:spLocks noGrp="1"/>
          </p:cNvSpPr>
          <p:nvPr>
            <p:ph sz="half" idx="1"/>
          </p:nvPr>
        </p:nvSpPr>
        <p:spPr>
          <a:xfrm>
            <a:off x="304800" y="1143000"/>
            <a:ext cx="6579476" cy="5334000"/>
          </a:xfrm>
        </p:spPr>
        <p:txBody>
          <a:bodyPr>
            <a:normAutofit/>
          </a:bodyPr>
          <a:lstStyle/>
          <a:p>
            <a:r>
              <a:rPr lang="en-US" sz="3200" dirty="0" smtClean="0"/>
              <a:t>Disparate Networks May Have Different Performances Characteristics Affecting Timekeeping</a:t>
            </a:r>
          </a:p>
          <a:p>
            <a:endParaRPr lang="en-US" sz="3200" dirty="0"/>
          </a:p>
          <a:p>
            <a:r>
              <a:rPr lang="en-US" sz="3200" dirty="0" smtClean="0"/>
              <a:t>Clients Have the Ability to Select from Multiple Grandmasters</a:t>
            </a:r>
          </a:p>
          <a:p>
            <a:endParaRPr lang="en-US" sz="3200" dirty="0" smtClean="0"/>
          </a:p>
          <a:p>
            <a:r>
              <a:rPr lang="en-US" sz="3200" dirty="0" smtClean="0"/>
              <a:t>Today’s Networks are Inherently Multiple Path </a:t>
            </a:r>
          </a:p>
          <a:p>
            <a:endParaRPr lang="en-US" sz="3200" dirty="0" smtClean="0"/>
          </a:p>
          <a:p>
            <a:endParaRPr lang="en-US" sz="3200" dirty="0"/>
          </a:p>
          <a:p>
            <a:endParaRPr lang="en-US" sz="3200" dirty="0"/>
          </a:p>
        </p:txBody>
      </p:sp>
      <p:sp>
        <p:nvSpPr>
          <p:cNvPr id="5" name="Rectangle 4"/>
          <p:cNvSpPr/>
          <p:nvPr/>
        </p:nvSpPr>
        <p:spPr>
          <a:xfrm>
            <a:off x="7232073" y="1330036"/>
            <a:ext cx="4572000" cy="4821382"/>
          </a:xfrm>
          <a:prstGeom prst="rect">
            <a:avLst/>
          </a:prstGeom>
          <a:solidFill>
            <a:srgbClr val="B2B2B2">
              <a:alpha val="60000"/>
            </a:srgbClr>
          </a:solidFill>
          <a:ln>
            <a:solidFill>
              <a:srgbClr val="F2F2F2">
                <a:alpha val="36078"/>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rPr>
              <a:t>Graphic Placeholder</a:t>
            </a:r>
            <a:endPar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660089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993370"/>
            <a:ext cx="11582400" cy="2664229"/>
          </a:xfrm>
          <a:prstGeom prst="rect">
            <a:avLst/>
          </a:prstGeom>
          <a:solidFill>
            <a:srgbClr val="B2B2B2">
              <a:alpha val="60000"/>
            </a:srgbClr>
          </a:solidFill>
          <a:ln>
            <a:solidFill>
              <a:srgbClr val="F2F2F2">
                <a:alpha val="36078"/>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Graphic Placeholder</a:t>
            </a:r>
            <a:endPar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2" name="Title 1"/>
          <p:cNvSpPr>
            <a:spLocks noGrp="1"/>
          </p:cNvSpPr>
          <p:nvPr>
            <p:ph type="title"/>
          </p:nvPr>
        </p:nvSpPr>
        <p:spPr/>
        <p:txBody>
          <a:bodyPr/>
          <a:lstStyle/>
          <a:p>
            <a:r>
              <a:rPr lang="en-US" dirty="0" smtClean="0"/>
              <a:t>Redundancy</a:t>
            </a:r>
            <a:endParaRPr lang="en-US" dirty="0"/>
          </a:p>
        </p:txBody>
      </p:sp>
      <p:sp>
        <p:nvSpPr>
          <p:cNvPr id="6" name="Content Placeholder 5"/>
          <p:cNvSpPr>
            <a:spLocks noGrp="1"/>
          </p:cNvSpPr>
          <p:nvPr>
            <p:ph idx="10"/>
          </p:nvPr>
        </p:nvSpPr>
        <p:spPr/>
        <p:txBody>
          <a:bodyPr/>
          <a:lstStyle/>
          <a:p>
            <a:r>
              <a:rPr lang="en-US" dirty="0"/>
              <a:t>Single Master to Single Client can be Made Redundant</a:t>
            </a:r>
          </a:p>
          <a:p>
            <a:pPr lvl="1"/>
            <a:r>
              <a:rPr lang="en-US" dirty="0"/>
              <a:t>Hardware Redundant Server</a:t>
            </a:r>
          </a:p>
          <a:p>
            <a:pPr lvl="1"/>
            <a:r>
              <a:rPr lang="en-US" dirty="0"/>
              <a:t>Multiple Path </a:t>
            </a:r>
            <a:endParaRPr lang="en-US" dirty="0" smtClean="0"/>
          </a:p>
          <a:p>
            <a:pPr lvl="1"/>
            <a:endParaRPr lang="en-US" dirty="0"/>
          </a:p>
          <a:p>
            <a:r>
              <a:rPr lang="en-US" dirty="0" smtClean="0"/>
              <a:t>Multiple Solutions to Redundancy</a:t>
            </a:r>
          </a:p>
          <a:p>
            <a:pPr lvl="1"/>
            <a:r>
              <a:rPr lang="en-US" dirty="0" smtClean="0"/>
              <a:t>Physical Redundancy</a:t>
            </a:r>
          </a:p>
          <a:p>
            <a:pPr lvl="1"/>
            <a:r>
              <a:rPr lang="en-US" dirty="0" smtClean="0"/>
              <a:t>Physical Diversity</a:t>
            </a:r>
          </a:p>
          <a:p>
            <a:pPr lvl="1"/>
            <a:r>
              <a:rPr lang="en-US" dirty="0" smtClean="0"/>
              <a:t>Failover Redundancy</a:t>
            </a:r>
            <a:endParaRPr lang="en-US" dirty="0"/>
          </a:p>
          <a:p>
            <a:endParaRPr lang="en-US" dirty="0"/>
          </a:p>
        </p:txBody>
      </p:sp>
    </p:spTree>
    <p:extLst>
      <p:ext uri="{BB962C8B-B14F-4D97-AF65-F5344CB8AC3E}">
        <p14:creationId xmlns:p14="http://schemas.microsoft.com/office/powerpoint/2010/main" val="704962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Limitations of ACCURATE Timekeeping on the Client</a:t>
            </a:r>
            <a:endParaRPr lang="en-US" dirty="0"/>
          </a:p>
        </p:txBody>
      </p:sp>
      <p:sp>
        <p:nvSpPr>
          <p:cNvPr id="15" name="Content Placeholder 14"/>
          <p:cNvSpPr>
            <a:spLocks noGrp="1"/>
          </p:cNvSpPr>
          <p:nvPr>
            <p:ph sz="half" idx="10"/>
          </p:nvPr>
        </p:nvSpPr>
        <p:spPr>
          <a:xfrm>
            <a:off x="5392762" y="1143000"/>
            <a:ext cx="6494438" cy="5334000"/>
          </a:xfrm>
        </p:spPr>
        <p:txBody>
          <a:bodyPr>
            <a:noAutofit/>
          </a:bodyPr>
          <a:lstStyle/>
          <a:p>
            <a:r>
              <a:rPr lang="en-US" sz="3200" dirty="0" smtClean="0"/>
              <a:t>Network Performance</a:t>
            </a:r>
          </a:p>
          <a:p>
            <a:endParaRPr lang="en-US" sz="3200" dirty="0"/>
          </a:p>
          <a:p>
            <a:r>
              <a:rPr lang="en-US" sz="3200" dirty="0" smtClean="0"/>
              <a:t>Hops Between Client and Master</a:t>
            </a:r>
          </a:p>
          <a:p>
            <a:endParaRPr lang="en-US" sz="3200" dirty="0"/>
          </a:p>
          <a:p>
            <a:r>
              <a:rPr lang="en-US" sz="3200" dirty="0" smtClean="0"/>
              <a:t>Path Asymmetry</a:t>
            </a:r>
          </a:p>
          <a:p>
            <a:endParaRPr lang="en-US" sz="3200" dirty="0"/>
          </a:p>
          <a:p>
            <a:r>
              <a:rPr lang="en-US" sz="3200" dirty="0" smtClean="0"/>
              <a:t>Local Oscillator Quality</a:t>
            </a:r>
          </a:p>
          <a:p>
            <a:endParaRPr lang="en-US" sz="3200" dirty="0"/>
          </a:p>
          <a:p>
            <a:r>
              <a:rPr lang="en-US" sz="3200" dirty="0" smtClean="0"/>
              <a:t>Adaptability to Changing Environment</a:t>
            </a:r>
          </a:p>
          <a:p>
            <a:endParaRPr lang="en-US" sz="3200" dirty="0"/>
          </a:p>
          <a:p>
            <a:endParaRPr lang="en-US" sz="3200" dirty="0"/>
          </a:p>
        </p:txBody>
      </p:sp>
      <p:sp>
        <p:nvSpPr>
          <p:cNvPr id="16" name="Rectangle 15"/>
          <p:cNvSpPr/>
          <p:nvPr/>
        </p:nvSpPr>
        <p:spPr>
          <a:xfrm>
            <a:off x="820762" y="1256464"/>
            <a:ext cx="4572000" cy="4821382"/>
          </a:xfrm>
          <a:prstGeom prst="rect">
            <a:avLst/>
          </a:prstGeom>
          <a:solidFill>
            <a:srgbClr val="B2B2B2">
              <a:alpha val="60000"/>
            </a:srgbClr>
          </a:solidFill>
          <a:ln>
            <a:solidFill>
              <a:srgbClr val="F2F2F2">
                <a:alpha val="36078"/>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rPr>
              <a:t>Graphic Placeholder</a:t>
            </a:r>
            <a:endPar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19099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31604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
  <a:themeElements>
    <a:clrScheme name="Microsemi Color Palette 090116">
      <a:dk1>
        <a:srgbClr val="333333"/>
      </a:dk1>
      <a:lt1>
        <a:srgbClr val="FFFFFF"/>
      </a:lt1>
      <a:dk2>
        <a:srgbClr val="CCCCCC"/>
      </a:dk2>
      <a:lt2>
        <a:srgbClr val="999999"/>
      </a:lt2>
      <a:accent1>
        <a:srgbClr val="0C499C"/>
      </a:accent1>
      <a:accent2>
        <a:srgbClr val="54924E"/>
      </a:accent2>
      <a:accent3>
        <a:srgbClr val="702076"/>
      </a:accent3>
      <a:accent4>
        <a:srgbClr val="F98D29"/>
      </a:accent4>
      <a:accent5>
        <a:srgbClr val="009AD3"/>
      </a:accent5>
      <a:accent6>
        <a:srgbClr val="8D4604"/>
      </a:accent6>
      <a:hlink>
        <a:srgbClr val="002F5F"/>
      </a:hlink>
      <a:folHlink>
        <a:srgbClr val="6C27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20000">
              <a:srgbClr val="FFDA74"/>
            </a:gs>
            <a:gs pos="90000">
              <a:srgbClr val="ED3724"/>
            </a:gs>
          </a:gsLst>
          <a:lin ang="0" scaled="1"/>
          <a:tileRect/>
        </a:gra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sz="1000" dirty="0" smtClean="0">
            <a:latin typeface="+mn-lt"/>
          </a:defRPr>
        </a:defPPr>
      </a:lstStyle>
    </a:txDef>
  </a:objectDefaults>
  <a:extraClrSchemeLst/>
  <a:extLst>
    <a:ext uri="{05A4C25C-085E-4340-85A3-A5531E510DB2}">
      <thm15:themeFamily xmlns:thm15="http://schemas.microsoft.com/office/thememl/2012/main" name="Presentation1" id="{97C09FDE-3ADB-4D8B-A7C4-83CF1F7FC37B}" vid="{933637E9-9D0E-4FF3-A46A-2566602F4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7356762F8AC54AA1A25B7661409940" ma:contentTypeVersion="0" ma:contentTypeDescription="Create a new document." ma:contentTypeScope="" ma:versionID="885b6e0298b003455e8aa60db94be6d6">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E20D29-A8D7-4361-ADBB-88F67B648B1A}">
  <ds:schemaRefs>
    <ds:schemaRef ds:uri="http://schemas.microsoft.com/sharepoint/v3/contenttype/forms"/>
  </ds:schemaRefs>
</ds:datastoreItem>
</file>

<file path=customXml/itemProps2.xml><?xml version="1.0" encoding="utf-8"?>
<ds:datastoreItem xmlns:ds="http://schemas.openxmlformats.org/officeDocument/2006/customXml" ds:itemID="{496F7C10-EFFF-4A3C-9308-8222FCEA9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5CC9AD4-C2AE-480A-ABF1-01050EB7B7D9}">
  <ds:schemaRefs>
    <ds:schemaRef ds:uri="http://purl.org/dc/elements/1.1/"/>
    <ds:schemaRef ds:uri="http://purl.org/dc/dcmityp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MicrosemiMicrochip Template</Template>
  <TotalTime>471</TotalTime>
  <Words>223</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PGothic</vt:lpstr>
      <vt:lpstr>Arial</vt:lpstr>
      <vt:lpstr>Calibri</vt:lpstr>
      <vt:lpstr>Lucida Grande</vt:lpstr>
      <vt:lpstr>Wingdings</vt:lpstr>
      <vt:lpstr>2013</vt:lpstr>
      <vt:lpstr>Can Dumb Clients Make Smart Synchronization Decisions?</vt:lpstr>
      <vt:lpstr>Choices in a Timekeeping Client?</vt:lpstr>
      <vt:lpstr>Choices in a IEEE-1588v2 Timekeeping Client?</vt:lpstr>
      <vt:lpstr>PTP Clock Recovery Algorithm</vt:lpstr>
      <vt:lpstr>Best Master Clock Algorithm</vt:lpstr>
      <vt:lpstr>Network Architecture</vt:lpstr>
      <vt:lpstr>Redundancy</vt:lpstr>
      <vt:lpstr>Limitations of ACCURATE Timekeeping on the Client</vt:lpstr>
      <vt:lpstr>Recommendations</vt:lpstr>
      <vt:lpstr>Thank you!</vt:lpstr>
    </vt:vector>
  </TitlesOfParts>
  <Company>Microsemi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Dumb Clients Make Smart Synchronization Decisions?</dc:title>
  <dc:creator>Duke Buckner</dc:creator>
  <cp:lastModifiedBy>Duke Buckner</cp:lastModifiedBy>
  <cp:revision>12</cp:revision>
  <dcterms:created xsi:type="dcterms:W3CDTF">2018-10-18T20:55:49Z</dcterms:created>
  <dcterms:modified xsi:type="dcterms:W3CDTF">2018-10-19T04:46:55Z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0x0101007C7356762F8AC54AA1A25B7661409940</vt:lpwstr>
  </property>
</Properties>
</file>